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42"/>
  </p:notesMasterIdLst>
  <p:handoutMasterIdLst>
    <p:handoutMasterId r:id="rId43"/>
  </p:handoutMasterIdLst>
  <p:sldIdLst>
    <p:sldId id="256" r:id="rId5"/>
    <p:sldId id="354" r:id="rId6"/>
    <p:sldId id="355" r:id="rId7"/>
    <p:sldId id="258" r:id="rId8"/>
    <p:sldId id="314" r:id="rId9"/>
    <p:sldId id="356" r:id="rId10"/>
    <p:sldId id="334" r:id="rId11"/>
    <p:sldId id="307" r:id="rId12"/>
    <p:sldId id="308" r:id="rId13"/>
    <p:sldId id="339" r:id="rId14"/>
    <p:sldId id="340" r:id="rId15"/>
    <p:sldId id="341" r:id="rId16"/>
    <p:sldId id="353" r:id="rId17"/>
    <p:sldId id="342" r:id="rId18"/>
    <p:sldId id="344" r:id="rId19"/>
    <p:sldId id="343" r:id="rId20"/>
    <p:sldId id="358" r:id="rId21"/>
    <p:sldId id="345" r:id="rId22"/>
    <p:sldId id="309" r:id="rId23"/>
    <p:sldId id="347" r:id="rId24"/>
    <p:sldId id="348" r:id="rId25"/>
    <p:sldId id="346" r:id="rId26"/>
    <p:sldId id="360" r:id="rId27"/>
    <p:sldId id="359" r:id="rId28"/>
    <p:sldId id="349" r:id="rId29"/>
    <p:sldId id="361" r:id="rId30"/>
    <p:sldId id="328" r:id="rId31"/>
    <p:sldId id="362" r:id="rId32"/>
    <p:sldId id="331" r:id="rId33"/>
    <p:sldId id="332" r:id="rId34"/>
    <p:sldId id="351" r:id="rId35"/>
    <p:sldId id="310" r:id="rId36"/>
    <p:sldId id="352" r:id="rId37"/>
    <p:sldId id="312" r:id="rId38"/>
    <p:sldId id="357" r:id="rId39"/>
    <p:sldId id="336" r:id="rId40"/>
    <p:sldId id="335" r:id="rId4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97CC"/>
    <a:srgbClr val="193D6B"/>
    <a:srgbClr val="00A0DE"/>
    <a:srgbClr val="FF3300"/>
    <a:srgbClr val="434343"/>
    <a:srgbClr val="3FC0F3"/>
    <a:srgbClr val="0E9EDA"/>
    <a:srgbClr val="00FF00"/>
    <a:srgbClr val="66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0" autoAdjust="0"/>
    <p:restoredTop sz="90454" autoAdjust="0"/>
  </p:normalViewPr>
  <p:slideViewPr>
    <p:cSldViewPr snapToGrid="0">
      <p:cViewPr varScale="1">
        <p:scale>
          <a:sx n="77" d="100"/>
          <a:sy n="77" d="100"/>
        </p:scale>
        <p:origin x="1037" y="72"/>
      </p:cViewPr>
      <p:guideLst>
        <p:guide orient="horz" pos="2208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A8427A-23E6-4059-A938-B9A404D17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98791-404A-41DD-8FF5-AEFD70770D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75CED2-72E8-456B-9D67-3242CF23CC02}" type="datetimeFigureOut">
              <a:rPr lang="en-US" smtClean="0"/>
              <a:t>8/17/2022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D2F68-3B37-4106-B497-E4BABA9C37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D0645-C63A-4179-A27B-9F5A0D899BB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49B86-31F4-482A-9CCC-D6C1D3372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41327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68F4E3E-6FD6-4436-98D7-274875B16AF6}" type="datetimeFigureOut">
              <a:rPr lang="en-US" smtClean="0"/>
              <a:t>8/17/2022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43087C8-6D8A-4F85-9542-D31B487A5B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0391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054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Parking, Landscaping, Open space</a:t>
            </a:r>
          </a:p>
        </p:txBody>
      </p:sp>
    </p:spTree>
    <p:extLst>
      <p:ext uri="{BB962C8B-B14F-4D97-AF65-F5344CB8AC3E}">
        <p14:creationId xmlns:p14="http://schemas.microsoft.com/office/powerpoint/2010/main" val="2019072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what is or is not open space. </a:t>
            </a:r>
          </a:p>
        </p:txBody>
      </p:sp>
    </p:spTree>
    <p:extLst>
      <p:ext uri="{BB962C8B-B14F-4D97-AF65-F5344CB8AC3E}">
        <p14:creationId xmlns:p14="http://schemas.microsoft.com/office/powerpoint/2010/main" val="3907813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Separate into 1 slide on each (they are new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maximum length of any multifamily, townhouse, or three-family building shall be 150 linear feet in the RT and RM-M districts and 250 feet in all other districts, regardless of the number of units.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7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Separate into 1 slide on each (they are new</a:t>
            </a:r>
          </a:p>
          <a:p>
            <a:r>
              <a:rPr lang="en-US" dirty="0"/>
              <a:t> Priority list: 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Adjacent to off-street parking lots serving nonresidential uses on abutting lots;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Adjacent to lot lines abutting nonresidential development;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Adjacent to lot lines abutting mixed-use development; or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Adjacent to lot lines abutting single-family residential lots. </a:t>
            </a:r>
          </a:p>
          <a:p>
            <a:endParaRPr lang="en-US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422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on scaled compliance. </a:t>
            </a:r>
          </a:p>
        </p:txBody>
      </p:sp>
    </p:spTree>
    <p:extLst>
      <p:ext uri="{BB962C8B-B14F-4D97-AF65-F5344CB8AC3E}">
        <p14:creationId xmlns:p14="http://schemas.microsoft.com/office/powerpoint/2010/main" val="39687104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010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59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13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920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46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796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Neighborhood Meeting Required before Planned Development, Optional in all others</a:t>
            </a:r>
          </a:p>
        </p:txBody>
      </p:sp>
    </p:spTree>
    <p:extLst>
      <p:ext uri="{BB962C8B-B14F-4D97-AF65-F5344CB8AC3E}">
        <p14:creationId xmlns:p14="http://schemas.microsoft.com/office/powerpoint/2010/main" val="4037537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Neighborhood Meeting Required before Planned Development, Optional in all others</a:t>
            </a:r>
          </a:p>
        </p:txBody>
      </p:sp>
    </p:spTree>
    <p:extLst>
      <p:ext uri="{BB962C8B-B14F-4D97-AF65-F5344CB8AC3E}">
        <p14:creationId xmlns:p14="http://schemas.microsoft.com/office/powerpoint/2010/main" val="234294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5002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Parking, Landscaping, Open space</a:t>
            </a:r>
          </a:p>
        </p:txBody>
      </p:sp>
    </p:spTree>
    <p:extLst>
      <p:ext uri="{BB962C8B-B14F-4D97-AF65-F5344CB8AC3E}">
        <p14:creationId xmlns:p14="http://schemas.microsoft.com/office/powerpoint/2010/main" val="32078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C1B04-72F6-4B03-86C2-D0FC2E88B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00A0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A0E92-4E53-4899-810F-D70ABC62B0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D00DE-7697-46D4-A5FE-EFD9F0E70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C1D89-0232-4FA7-8865-270D0A952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75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C16B-02C7-4260-A414-DABC014F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E288D-9E40-4E56-9BA1-2A673DDD2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AC949-FC8A-4EA7-97BA-D7F7EE5A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0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287D7-55DA-4323-88F4-06824E2C6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BFE3C-0222-4D73-9DFA-D111E60B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9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7B91C8-054D-4665-9905-43CA00E03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39E7CE-F1AC-4A0B-B0F8-9E012EAC64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0C756-5AF8-459E-A463-5B2276D38E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4203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21500-E274-4C4F-B677-DE30B8B1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5C5FE0-2FA6-4316-9CB6-BA0C62F1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2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AA04A-2608-4579-9844-7DA56BF13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0C5617-0F10-4E17-974A-17FD9B9F1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FDA3A4-4BDA-45C9-A745-236A74E9DEF9}"/>
              </a:ext>
            </a:extLst>
          </p:cNvPr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558D17-27B9-48DD-B256-61083E44D907}"/>
              </a:ext>
            </a:extLst>
          </p:cNvPr>
          <p:cNvCxnSpPr/>
          <p:nvPr userDrawn="1"/>
        </p:nvCxnSpPr>
        <p:spPr>
          <a:xfrm>
            <a:off x="838200" y="107950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F88C3CD-DA46-4AE3-8E6E-EE109F4D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>
                <a:solidFill>
                  <a:srgbClr val="00A0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ED651D99-A92E-4D1E-A63B-5B4654DC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1"/>
            <a:ext cx="10515600" cy="48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38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AF060-7256-47F8-B311-2CF7945C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A0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10CB04-0F75-4487-AA43-D3D9CDB94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F3263F-138F-4867-A95E-27B06F40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EBD22-7097-4A66-A623-6F779124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88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D91D9-956A-4789-B6DE-68AAD3A50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0D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1762F-E1FF-429F-A526-16E84722A0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09675"/>
            <a:ext cx="5181600" cy="4967288"/>
          </a:xfrm>
        </p:spPr>
        <p:txBody>
          <a:bodyPr/>
          <a:lstStyle>
            <a:lvl1pPr>
              <a:buClr>
                <a:schemeClr val="accent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685800" indent="-228600">
              <a:buClr>
                <a:schemeClr val="accent1">
                  <a:lumMod val="75000"/>
                </a:schemeClr>
              </a:buClr>
              <a:buFont typeface="Courier New" panose="02070309020205020404" pitchFamily="49" charset="0"/>
              <a:buChar char="o"/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buClr>
                <a:schemeClr val="accent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buClr>
                <a:schemeClr val="accent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buClr>
                <a:schemeClr val="accent1">
                  <a:lumMod val="75000"/>
                </a:schemeClr>
              </a:buCl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6B03A6-294F-49A2-B425-928E1A03F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09675"/>
            <a:ext cx="5181600" cy="4967288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ECC11C-6D22-4B49-9142-929D80D6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3BC26-5E24-425D-9B2C-7D9F6AFE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0EC751C-74B5-4172-B608-4FE66DA3130A}"/>
              </a:ext>
            </a:extLst>
          </p:cNvPr>
          <p:cNvCxnSpPr>
            <a:cxnSpLocks/>
          </p:cNvCxnSpPr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791298-FAA7-44BE-963F-0812EE94891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07950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3810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AB5AD-7835-4687-A8E3-6B23E4CF8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714374"/>
          </a:xfrm>
        </p:spPr>
        <p:txBody>
          <a:bodyPr/>
          <a:lstStyle>
            <a:lvl1pPr>
              <a:defRPr>
                <a:solidFill>
                  <a:srgbClr val="00A0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F21FC-87BE-4553-B91D-445827333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67321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CBA9D3-ECB6-4BAF-8B9A-AC0FEC91EA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991232"/>
            <a:ext cx="5157787" cy="4228587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D94FF2-0115-484F-B9AD-74BB590413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167321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46A787-EBF4-4CB0-9999-8ABB549B2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91232"/>
            <a:ext cx="5183188" cy="4228587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F66DBC-CAC7-418E-B97F-9115C387C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FD9952-9B87-4EA0-9F5D-8788E6B43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2FD3B5A-937F-4A94-B9F8-38C2E77637E7}"/>
              </a:ext>
            </a:extLst>
          </p:cNvPr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9097AE-E424-469F-9672-C28735F4BA05}"/>
              </a:ext>
            </a:extLst>
          </p:cNvPr>
          <p:cNvCxnSpPr/>
          <p:nvPr userDrawn="1"/>
        </p:nvCxnSpPr>
        <p:spPr>
          <a:xfrm>
            <a:off x="838200" y="107950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55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AB80-3FA8-400B-BC4B-A92BA96F5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A0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244AD9-7217-433B-A343-62BFE829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4B9853-ADEE-4C2E-87EF-D7B1BCA63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A134C6-EDC3-450C-8140-308F08EC9591}"/>
              </a:ext>
            </a:extLst>
          </p:cNvPr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D1538E4-A50C-4FA5-BC9A-A9A85D7F3547}"/>
              </a:ext>
            </a:extLst>
          </p:cNvPr>
          <p:cNvCxnSpPr/>
          <p:nvPr userDrawn="1"/>
        </p:nvCxnSpPr>
        <p:spPr>
          <a:xfrm>
            <a:off x="838200" y="107950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28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22F0A-4091-4C8A-99FC-762A6BAF4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8B46C-319C-4A2C-AED0-2AFD2D284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F068596-4AAF-4C60-BB66-CF6D4F6686EF}"/>
              </a:ext>
            </a:extLst>
          </p:cNvPr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8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3DF42-594B-4287-97C9-2D5DF2A4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57275"/>
          </a:xfrm>
        </p:spPr>
        <p:txBody>
          <a:bodyPr anchor="b"/>
          <a:lstStyle>
            <a:lvl1pPr>
              <a:defRPr sz="3200">
                <a:solidFill>
                  <a:srgbClr val="00A0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2885B-3DFA-4E00-B631-737A39253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0"/>
            <a:ext cx="6172200" cy="5835137"/>
          </a:xfrm>
        </p:spPr>
        <p:txBody>
          <a:bodyPr/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DEA98-D0CF-424B-ACBE-3622905FB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14475"/>
            <a:ext cx="3932237" cy="47645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25D0B1-D06B-4CEF-B2B2-1FCC7F57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23FB2-22EC-460B-958F-76F42ECF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BBB3319-684B-4D76-BA27-2F7698480375}"/>
              </a:ext>
            </a:extLst>
          </p:cNvPr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65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C2DAF-4A69-403C-B0E6-297ED250C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48830"/>
          </a:xfrm>
        </p:spPr>
        <p:txBody>
          <a:bodyPr anchor="b"/>
          <a:lstStyle>
            <a:lvl1pPr>
              <a:defRPr sz="3200">
                <a:solidFill>
                  <a:srgbClr val="00A0D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538982-4F57-4AC9-B61F-97D4A90FA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172200" cy="5835133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19804-3BBF-4E7F-BB92-F68EF4E7C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06029"/>
            <a:ext cx="3932237" cy="478630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9D916-3E33-4C59-95E0-FC8E71427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0358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BEF6B-FC71-4A76-9585-2E7AB9747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5DCA96-09B0-4904-9DA3-0DF837718814}"/>
              </a:ext>
            </a:extLst>
          </p:cNvPr>
          <p:cNvCxnSpPr/>
          <p:nvPr userDrawn="1"/>
        </p:nvCxnSpPr>
        <p:spPr>
          <a:xfrm>
            <a:off x="838200" y="6356350"/>
            <a:ext cx="10515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898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1D131-06B5-4914-94BC-812D4915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DFA61-3860-4662-9840-0992FF9F7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881"/>
            <a:ext cx="10515600" cy="48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6BECE-1842-4AE4-9324-78A72DD318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20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2B4C02B-A2C7-4BC1-85AC-1453B85FEF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5476268-966C-44D1-B0D8-03427BC1536C}"/>
              </a:ext>
            </a:extLst>
          </p:cNvPr>
          <p:cNvSpPr txBox="1">
            <a:spLocks/>
          </p:cNvSpPr>
          <p:nvPr userDrawn="1"/>
        </p:nvSpPr>
        <p:spPr>
          <a:xfrm>
            <a:off x="838200" y="6396043"/>
            <a:ext cx="4795838" cy="389439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00A0DE"/>
                </a:solidFill>
                <a:latin typeface="Proxima Nova" panose="02000506030000020004" pitchFamily="50" charset="0"/>
                <a:ea typeface="+mj-ea"/>
                <a:cs typeface="+mj-cs"/>
              </a:defRPr>
            </a:lvl1pPr>
          </a:lstStyle>
          <a:p>
            <a:r>
              <a:rPr lang="en-US" sz="1600" dirty="0">
                <a:solidFill>
                  <a:srgbClr val="00A0DE"/>
                </a:solidFill>
                <a:latin typeface="Arial" panose="020B0604020202020204" pitchFamily="34" charset="0"/>
              </a:rPr>
              <a:t>Zoning Ordinance | Decatur, AL</a:t>
            </a:r>
          </a:p>
        </p:txBody>
      </p:sp>
    </p:spTree>
    <p:extLst>
      <p:ext uri="{BB962C8B-B14F-4D97-AF65-F5344CB8AC3E}">
        <p14:creationId xmlns:p14="http://schemas.microsoft.com/office/powerpoint/2010/main" val="12713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A0DE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70C0"/>
        </a:buClr>
        <a:buFont typeface="Arial" panose="020B0604020202020204" pitchFamily="34" charset="0"/>
        <a:buChar char="•"/>
        <a:defRPr sz="2800" b="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SzPct val="90000"/>
        <a:buFont typeface="Courier New" panose="02070309020205020404" pitchFamily="49" charset="0"/>
        <a:buChar char="o"/>
        <a:defRPr sz="2400" b="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Wingdings" panose="05000000000000000000" pitchFamily="2" charset="2"/>
        <a:buChar char="§"/>
        <a:defRPr sz="2000" b="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800" b="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0C0"/>
        </a:buClr>
        <a:buFont typeface="Arial" panose="020B0604020202020204" pitchFamily="34" charset="0"/>
        <a:buChar char="•"/>
        <a:defRPr sz="1800" b="0" kern="1200">
          <a:solidFill>
            <a:schemeClr val="tx2">
              <a:lumMod val="75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5E5DCA-1A33-4E82-98D4-4A0AE64C7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2150" r="8719" b="15572"/>
          <a:stretch/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14D1E8-CCB8-9E16-D5E1-5825091EBD1D}"/>
              </a:ext>
            </a:extLst>
          </p:cNvPr>
          <p:cNvSpPr/>
          <p:nvPr/>
        </p:nvSpPr>
        <p:spPr>
          <a:xfrm>
            <a:off x="-2" y="-3"/>
            <a:ext cx="12192001" cy="6858003"/>
          </a:xfrm>
          <a:prstGeom prst="rect">
            <a:avLst/>
          </a:prstGeom>
          <a:gradFill flip="none" rotWithShape="1">
            <a:gsLst>
              <a:gs pos="25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62000">
                <a:srgbClr val="00A0DE">
                  <a:alpha val="8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203CB-5402-443C-B4D3-106E10C75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93448"/>
            <a:ext cx="12192002" cy="1808392"/>
          </a:xfrm>
        </p:spPr>
        <p:txBody>
          <a:bodyPr/>
          <a:lstStyle/>
          <a:p>
            <a:r>
              <a:rPr lang="en-US" dirty="0">
                <a:solidFill>
                  <a:srgbClr val="434343"/>
                </a:solidFill>
              </a:rPr>
              <a:t>Zoning Ordinance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86364B-B8D2-4402-BE5A-5174C1261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65503" y="2191203"/>
            <a:ext cx="5500914" cy="625246"/>
          </a:xfrm>
        </p:spPr>
        <p:txBody>
          <a:bodyPr>
            <a:normAutofit/>
          </a:bodyPr>
          <a:lstStyle/>
          <a:p>
            <a:pPr algn="r"/>
            <a:r>
              <a:rPr lang="en-US" sz="3600" b="1" dirty="0">
                <a:solidFill>
                  <a:srgbClr val="434343"/>
                </a:solidFill>
                <a:latin typeface="Arial" panose="020B0604020202020204" pitchFamily="34" charset="0"/>
                <a:ea typeface="+mj-ea"/>
                <a:cs typeface="+mj-cs"/>
              </a:rPr>
              <a:t>Decatur, Alabama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626A6A-4186-42DE-9CFB-A2474D04096E}"/>
              </a:ext>
            </a:extLst>
          </p:cNvPr>
          <p:cNvCxnSpPr>
            <a:cxnSpLocks/>
          </p:cNvCxnSpPr>
          <p:nvPr/>
        </p:nvCxnSpPr>
        <p:spPr>
          <a:xfrm>
            <a:off x="825583" y="2078040"/>
            <a:ext cx="10540834" cy="0"/>
          </a:xfrm>
          <a:prstGeom prst="line">
            <a:avLst/>
          </a:prstGeom>
          <a:ln w="57150">
            <a:solidFill>
              <a:srgbClr val="00A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B43D9446-098A-4765-A3DB-AF2520C66907}"/>
              </a:ext>
            </a:extLst>
          </p:cNvPr>
          <p:cNvSpPr txBox="1">
            <a:spLocks/>
          </p:cNvSpPr>
          <p:nvPr/>
        </p:nvSpPr>
        <p:spPr>
          <a:xfrm>
            <a:off x="5865503" y="2624833"/>
            <a:ext cx="5500914" cy="54427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None/>
              <a:defRPr sz="2400" b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None/>
              <a:defRPr sz="2000" b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Gill Sans MT" panose="020B050202010402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>
                <a:solidFill>
                  <a:srgbClr val="434343"/>
                </a:solidFill>
                <a:latin typeface="Arial" panose="020B0604020202020204" pitchFamily="34" charset="0"/>
                <a:ea typeface="+mj-ea"/>
                <a:cs typeface="+mj-cs"/>
              </a:rPr>
              <a:t>August 18, 2022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34C868-BB0D-486A-B3A3-CDEF59B0D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869" r="10123" b="-1"/>
          <a:stretch/>
        </p:blipFill>
        <p:spPr>
          <a:xfrm>
            <a:off x="7511750" y="4724407"/>
            <a:ext cx="1625944" cy="16259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7855D-AA60-4958-AEF2-508683FEA2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22126" r="27527" b="10456"/>
          <a:stretch/>
        </p:blipFill>
        <p:spPr>
          <a:xfrm>
            <a:off x="5283028" y="4724405"/>
            <a:ext cx="1625945" cy="162594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0124D2-82A8-4856-803D-176FE99291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1"/>
          <a:stretch/>
        </p:blipFill>
        <p:spPr>
          <a:xfrm>
            <a:off x="3054306" y="4724401"/>
            <a:ext cx="1625944" cy="16259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216A52-8039-4120-BE2A-A095F7B946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0"/>
          <a:stretch/>
        </p:blipFill>
        <p:spPr>
          <a:xfrm>
            <a:off x="825583" y="4724400"/>
            <a:ext cx="1625945" cy="162594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AE1787-2761-496F-B5F6-CCFBA61EBB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/>
          <a:stretch/>
        </p:blipFill>
        <p:spPr>
          <a:xfrm>
            <a:off x="9740472" y="4724400"/>
            <a:ext cx="1625945" cy="16259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65C5E9-907D-455B-9C98-1E85025EBF31}"/>
              </a:ext>
            </a:extLst>
          </p:cNvPr>
          <p:cNvSpPr txBox="1"/>
          <p:nvPr/>
        </p:nvSpPr>
        <p:spPr>
          <a:xfrm>
            <a:off x="8610599" y="6337025"/>
            <a:ext cx="283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OneDecatur.org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F9C5-0EAD-4247-A198-66A4C394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807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Sec. 25-2.1 Summary Table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BEB93-1B4B-433F-AEB7-115CBD09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E061DBB-6567-F6E5-0D25-512E378DD1C9}"/>
              </a:ext>
            </a:extLst>
          </p:cNvPr>
          <p:cNvGrpSpPr/>
          <p:nvPr/>
        </p:nvGrpSpPr>
        <p:grpSpPr>
          <a:xfrm>
            <a:off x="838199" y="1421231"/>
            <a:ext cx="10752949" cy="4583007"/>
            <a:chOff x="363502" y="1066800"/>
            <a:chExt cx="11847245" cy="50494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B48072-C8A6-4A3C-17AF-409B5A2EBF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-1" b="34437"/>
            <a:stretch/>
          </p:blipFill>
          <p:spPr>
            <a:xfrm>
              <a:off x="363502" y="1066800"/>
              <a:ext cx="5862011" cy="504940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071C353-DE4E-965A-F152-C7C149506F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74472"/>
            <a:stretch/>
          </p:blipFill>
          <p:spPr>
            <a:xfrm>
              <a:off x="6059878" y="1066800"/>
              <a:ext cx="6150869" cy="206289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BE57150-D094-2AE7-3A11-54EEDB07E9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5230" b="-1"/>
            <a:stretch/>
          </p:blipFill>
          <p:spPr>
            <a:xfrm>
              <a:off x="6041131" y="3096787"/>
              <a:ext cx="6150869" cy="2809875"/>
            </a:xfrm>
            <a:prstGeom prst="rect">
              <a:avLst/>
            </a:prstGeom>
          </p:spPr>
        </p:pic>
      </p:grp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270DB1DA-41BC-6C4F-AF56-7FA836A665A2}"/>
              </a:ext>
            </a:extLst>
          </p:cNvPr>
          <p:cNvSpPr/>
          <p:nvPr/>
        </p:nvSpPr>
        <p:spPr>
          <a:xfrm>
            <a:off x="111968" y="3574234"/>
            <a:ext cx="615820" cy="276999"/>
          </a:xfrm>
          <a:prstGeom prst="wedgeRectCallout">
            <a:avLst>
              <a:gd name="adj1" fmla="val 82197"/>
              <a:gd name="adj2" fmla="val 1197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193D6B"/>
                </a:solidFill>
                <a:latin typeface="Gill Sans Nova Cond" panose="020B0604020202020204" pitchFamily="34" charset="0"/>
              </a:rPr>
              <a:t>UPDATED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0C75DE55-3D30-716F-890C-23B9730FA661}"/>
              </a:ext>
            </a:extLst>
          </p:cNvPr>
          <p:cNvSpPr/>
          <p:nvPr/>
        </p:nvSpPr>
        <p:spPr>
          <a:xfrm>
            <a:off x="111968" y="3928797"/>
            <a:ext cx="615820" cy="381946"/>
          </a:xfrm>
          <a:prstGeom prst="wedgeRectCallout">
            <a:avLst>
              <a:gd name="adj1" fmla="val 67045"/>
              <a:gd name="adj2" fmla="val -14899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193D6B"/>
                </a:solidFill>
                <a:latin typeface="Gill Sans Nova Cond" panose="020B0604020202020204" pitchFamily="34" charset="0"/>
              </a:rPr>
              <a:t>NEW NAME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C952B858-5445-4AC6-70B3-D8BF49B1D380}"/>
              </a:ext>
            </a:extLst>
          </p:cNvPr>
          <p:cNvSpPr/>
          <p:nvPr/>
        </p:nvSpPr>
        <p:spPr>
          <a:xfrm>
            <a:off x="111968" y="5188430"/>
            <a:ext cx="615820" cy="223325"/>
          </a:xfrm>
          <a:prstGeom prst="wedgeRectCallout">
            <a:avLst>
              <a:gd name="adj1" fmla="val 76136"/>
              <a:gd name="adj2" fmla="val -654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193D6B"/>
                </a:solidFill>
                <a:latin typeface="Gill Sans Nova Cond" panose="020B0604020202020204" pitchFamily="34" charset="0"/>
              </a:rPr>
              <a:t>NEW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D2B86FEA-2746-81A6-400B-CBC25C91EC5E}"/>
              </a:ext>
            </a:extLst>
          </p:cNvPr>
          <p:cNvSpPr/>
          <p:nvPr/>
        </p:nvSpPr>
        <p:spPr>
          <a:xfrm>
            <a:off x="11475589" y="3424691"/>
            <a:ext cx="615820" cy="223325"/>
          </a:xfrm>
          <a:prstGeom prst="wedgeRectCallout">
            <a:avLst>
              <a:gd name="adj1" fmla="val -82955"/>
              <a:gd name="adj2" fmla="val 2270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193D6B"/>
                </a:solidFill>
                <a:latin typeface="Gill Sans Nova Cond" panose="020B0604020202020204" pitchFamily="34" charset="0"/>
              </a:rPr>
              <a:t>NEW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B16F0CC1-650C-9846-3711-5E561BEBADEE}"/>
              </a:ext>
            </a:extLst>
          </p:cNvPr>
          <p:cNvSpPr/>
          <p:nvPr/>
        </p:nvSpPr>
        <p:spPr>
          <a:xfrm>
            <a:off x="11475589" y="3727845"/>
            <a:ext cx="615820" cy="223325"/>
          </a:xfrm>
          <a:prstGeom prst="wedgeRectCallout">
            <a:avLst>
              <a:gd name="adj1" fmla="val -76894"/>
              <a:gd name="adj2" fmla="val -5668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193D6B"/>
                </a:solidFill>
                <a:latin typeface="Gill Sans Nova Cond" panose="020B0604020202020204" pitchFamily="34" charset="0"/>
              </a:rPr>
              <a:t>UPDATED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99728F4-603B-DB31-74C1-B97921FC1D27}"/>
              </a:ext>
            </a:extLst>
          </p:cNvPr>
          <p:cNvSpPr/>
          <p:nvPr/>
        </p:nvSpPr>
        <p:spPr>
          <a:xfrm>
            <a:off x="11475589" y="4290816"/>
            <a:ext cx="615820" cy="223325"/>
          </a:xfrm>
          <a:prstGeom prst="wedgeRectCallout">
            <a:avLst>
              <a:gd name="adj1" fmla="val -85985"/>
              <a:gd name="adj2" fmla="val -27433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193D6B"/>
                </a:solidFill>
                <a:latin typeface="Gill Sans Nova Cond" panose="020B0604020202020204" pitchFamily="34" charset="0"/>
              </a:rPr>
              <a:t>UPDATED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117BCD87-B70D-4350-332A-47D37324E139}"/>
              </a:ext>
            </a:extLst>
          </p:cNvPr>
          <p:cNvSpPr/>
          <p:nvPr/>
        </p:nvSpPr>
        <p:spPr>
          <a:xfrm>
            <a:off x="111968" y="4514141"/>
            <a:ext cx="615820" cy="381946"/>
          </a:xfrm>
          <a:prstGeom prst="wedgeRectCallout">
            <a:avLst>
              <a:gd name="adj1" fmla="val 74621"/>
              <a:gd name="adj2" fmla="val -512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dirty="0">
                <a:solidFill>
                  <a:srgbClr val="193D6B"/>
                </a:solidFill>
                <a:latin typeface="Gill Sans Nova Cond" panose="020B0604020202020204" pitchFamily="34" charset="0"/>
              </a:rPr>
              <a:t>UPDATED</a:t>
            </a:r>
          </a:p>
        </p:txBody>
      </p:sp>
    </p:spTree>
    <p:extLst>
      <p:ext uri="{BB962C8B-B14F-4D97-AF65-F5344CB8AC3E}">
        <p14:creationId xmlns:p14="http://schemas.microsoft.com/office/powerpoint/2010/main" val="1549629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Procedure Flow Charts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BEB93-1B4B-433F-AEB7-115CBD09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C460D6-1460-67F4-2870-36DFAD4E2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242" y="1203640"/>
            <a:ext cx="8755486" cy="23777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0076F1-0F9C-5958-F4AF-76A31180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200" y="3428792"/>
            <a:ext cx="9053558" cy="285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8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322C22-0D6B-FC41-F076-88BBF35EC2AD}"/>
              </a:ext>
            </a:extLst>
          </p:cNvPr>
          <p:cNvSpPr/>
          <p:nvPr/>
        </p:nvSpPr>
        <p:spPr>
          <a:xfrm rot="16200000">
            <a:off x="4815322" y="3212149"/>
            <a:ext cx="3349090" cy="2291942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EC3592-2274-CC0A-C386-6BD32CB85F7D}"/>
              </a:ext>
            </a:extLst>
          </p:cNvPr>
          <p:cNvSpPr/>
          <p:nvPr/>
        </p:nvSpPr>
        <p:spPr>
          <a:xfrm rot="16200000">
            <a:off x="5797099" y="809458"/>
            <a:ext cx="1385536" cy="2291942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25-2: Administration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CB95372-F6D0-4BFE-82FF-AC59030F7054}"/>
              </a:ext>
            </a:extLst>
          </p:cNvPr>
          <p:cNvSpPr txBox="1">
            <a:spLocks/>
          </p:cNvSpPr>
          <p:nvPr/>
        </p:nvSpPr>
        <p:spPr>
          <a:xfrm>
            <a:off x="193963" y="1298038"/>
            <a:ext cx="6868886" cy="4891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2797CC"/>
                </a:solidFill>
              </a:rPr>
              <a:t>NEW </a:t>
            </a:r>
            <a:r>
              <a:rPr lang="en-US" dirty="0"/>
              <a:t>Standardized procedures for neighborhood meetings</a:t>
            </a:r>
          </a:p>
          <a:p>
            <a:pPr lvl="1"/>
            <a:r>
              <a:rPr lang="en-US" dirty="0"/>
              <a:t>Required before Planned Development, Optional in all others</a:t>
            </a:r>
          </a:p>
          <a:p>
            <a:endParaRPr lang="en-US" dirty="0"/>
          </a:p>
          <a:p>
            <a:r>
              <a:rPr lang="en-US" b="1" dirty="0">
                <a:solidFill>
                  <a:srgbClr val="2797CC"/>
                </a:solidFill>
              </a:rPr>
              <a:t>UPDATED</a:t>
            </a:r>
            <a:r>
              <a:rPr lang="en-US" dirty="0"/>
              <a:t> Planned Development now includes details so any minor updates may be administrative</a:t>
            </a:r>
          </a:p>
          <a:p>
            <a:r>
              <a:rPr lang="en-US" b="1" dirty="0">
                <a:solidFill>
                  <a:srgbClr val="2797CC"/>
                </a:solidFill>
              </a:rPr>
              <a:t>UPDATED</a:t>
            </a:r>
            <a:r>
              <a:rPr lang="en-US" dirty="0"/>
              <a:t> Minor Site Plan Approval is administrative </a:t>
            </a:r>
          </a:p>
          <a:p>
            <a:r>
              <a:rPr lang="en-US" dirty="0"/>
              <a:t> </a:t>
            </a:r>
            <a:r>
              <a:rPr lang="en-US" b="1" dirty="0">
                <a:solidFill>
                  <a:srgbClr val="2797CC"/>
                </a:solidFill>
              </a:rPr>
              <a:t>CLARIFIED</a:t>
            </a:r>
            <a:r>
              <a:rPr lang="en-US" dirty="0"/>
              <a:t> Major Site Plan includes commercial, industrial, or multifamily residential new construction, unless it will not:</a:t>
            </a:r>
          </a:p>
          <a:p>
            <a:pPr lvl="2"/>
            <a:r>
              <a:rPr lang="en-US" dirty="0"/>
              <a:t>affect traffic flow</a:t>
            </a:r>
          </a:p>
          <a:p>
            <a:pPr lvl="2"/>
            <a:r>
              <a:rPr lang="en-US" dirty="0"/>
              <a:t>change building footprint significantly</a:t>
            </a:r>
          </a:p>
          <a:p>
            <a:pPr lvl="2"/>
            <a:r>
              <a:rPr lang="en-US" dirty="0"/>
              <a:t>negatively affect surrounding residential character, or </a:t>
            </a:r>
          </a:p>
          <a:p>
            <a:pPr lvl="2"/>
            <a:r>
              <a:rPr lang="en-US" dirty="0"/>
              <a:t>negatively affect drainage.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BEB93-1B4B-433F-AEB7-115CBD09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F57F1EA-9DFB-442E-9810-F8C81999F2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50578" y="1491120"/>
          <a:ext cx="2932217" cy="265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82">
                  <a:extLst>
                    <a:ext uri="{9D8B030D-6E8A-4147-A177-3AD203B41FA5}">
                      <a16:colId xmlns:a16="http://schemas.microsoft.com/office/drawing/2014/main" val="4108735503"/>
                    </a:ext>
                  </a:extLst>
                </a:gridCol>
                <a:gridCol w="2196935">
                  <a:extLst>
                    <a:ext uri="{9D8B030D-6E8A-4147-A177-3AD203B41FA5}">
                      <a16:colId xmlns:a16="http://schemas.microsoft.com/office/drawing/2014/main" val="3183734393"/>
                    </a:ext>
                  </a:extLst>
                </a:gridCol>
              </a:tblGrid>
              <a:tr h="32454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25-2.1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Table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492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25-2.2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Advisory and Decision-making Bodies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18391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25-2.3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Application Requirements and Procedures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0644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Specific Review Procedures and Decision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41049"/>
                  </a:ext>
                </a:extLst>
              </a:tr>
            </a:tbl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148F48B8-AD8F-48D2-4747-BDEF27252BA3}"/>
              </a:ext>
            </a:extLst>
          </p:cNvPr>
          <p:cNvSpPr/>
          <p:nvPr/>
        </p:nvSpPr>
        <p:spPr>
          <a:xfrm>
            <a:off x="7439679" y="2281925"/>
            <a:ext cx="469903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DF3A57-4265-161F-DE7D-54D793B76AB4}"/>
              </a:ext>
            </a:extLst>
          </p:cNvPr>
          <p:cNvSpPr/>
          <p:nvPr/>
        </p:nvSpPr>
        <p:spPr>
          <a:xfrm>
            <a:off x="7771042" y="2432522"/>
            <a:ext cx="3187700" cy="70167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67C7B91-B083-C6BD-1BE3-8FB4A940B6B6}"/>
              </a:ext>
            </a:extLst>
          </p:cNvPr>
          <p:cNvSpPr/>
          <p:nvPr/>
        </p:nvSpPr>
        <p:spPr>
          <a:xfrm>
            <a:off x="7771042" y="3218171"/>
            <a:ext cx="3187700" cy="87397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40DAF09-15B8-3B85-86D5-3D1B25B456F9}"/>
              </a:ext>
            </a:extLst>
          </p:cNvPr>
          <p:cNvSpPr/>
          <p:nvPr/>
        </p:nvSpPr>
        <p:spPr>
          <a:xfrm>
            <a:off x="7512902" y="3367349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08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C322C22-0D6B-FC41-F076-88BBF35EC2AD}"/>
              </a:ext>
            </a:extLst>
          </p:cNvPr>
          <p:cNvSpPr/>
          <p:nvPr/>
        </p:nvSpPr>
        <p:spPr>
          <a:xfrm rot="16200000">
            <a:off x="3621318" y="2018145"/>
            <a:ext cx="4734627" cy="3294413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25-2: Administration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CB95372-F6D0-4BFE-82FF-AC59030F7054}"/>
              </a:ext>
            </a:extLst>
          </p:cNvPr>
          <p:cNvSpPr txBox="1">
            <a:spLocks/>
          </p:cNvSpPr>
          <p:nvPr/>
        </p:nvSpPr>
        <p:spPr>
          <a:xfrm>
            <a:off x="193963" y="1298038"/>
            <a:ext cx="6868886" cy="48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2797CC"/>
                </a:solidFill>
              </a:rPr>
              <a:t>NEW</a:t>
            </a:r>
            <a:r>
              <a:rPr lang="en-US" dirty="0"/>
              <a:t> Administrative Adjustment allows flexibility through minor changes to measurable standards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2797CC"/>
                </a:solidFill>
              </a:rPr>
              <a:t>UPDATED</a:t>
            </a:r>
            <a:r>
              <a:rPr lang="en-US" dirty="0"/>
              <a:t> Variance and Interpretation standards consolidated from many locations to one section each for simplicity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BEB93-1B4B-433F-AEB7-115CBD09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F57F1EA-9DFB-442E-9810-F8C81999F28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850578" y="1491120"/>
          <a:ext cx="2932217" cy="265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82">
                  <a:extLst>
                    <a:ext uri="{9D8B030D-6E8A-4147-A177-3AD203B41FA5}">
                      <a16:colId xmlns:a16="http://schemas.microsoft.com/office/drawing/2014/main" val="4108735503"/>
                    </a:ext>
                  </a:extLst>
                </a:gridCol>
                <a:gridCol w="2196935">
                  <a:extLst>
                    <a:ext uri="{9D8B030D-6E8A-4147-A177-3AD203B41FA5}">
                      <a16:colId xmlns:a16="http://schemas.microsoft.com/office/drawing/2014/main" val="3183734393"/>
                    </a:ext>
                  </a:extLst>
                </a:gridCol>
              </a:tblGrid>
              <a:tr h="32454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25-2.1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Table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492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25-2.2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Advisory and Decision-making Bodies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18391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25-2.3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Application Requirements and Procedures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0644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Specific Review Procedures and Decision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41049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667C7B91-B083-C6BD-1BE3-8FB4A940B6B6}"/>
              </a:ext>
            </a:extLst>
          </p:cNvPr>
          <p:cNvSpPr/>
          <p:nvPr/>
        </p:nvSpPr>
        <p:spPr>
          <a:xfrm>
            <a:off x="7771042" y="3218171"/>
            <a:ext cx="3187700" cy="87397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E40DAF09-15B8-3B85-86D5-3D1B25B456F9}"/>
              </a:ext>
            </a:extLst>
          </p:cNvPr>
          <p:cNvSpPr/>
          <p:nvPr/>
        </p:nvSpPr>
        <p:spPr>
          <a:xfrm>
            <a:off x="7512902" y="3367349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283999-46C8-1FB7-0DEF-7C931B2FB9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84" t="54101" r="4185"/>
          <a:stretch/>
        </p:blipFill>
        <p:spPr>
          <a:xfrm>
            <a:off x="1230439" y="2452335"/>
            <a:ext cx="5455664" cy="169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5757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25-3: Zoning Districts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285881"/>
            <a:ext cx="6476999" cy="4891082"/>
          </a:xfrm>
        </p:spPr>
        <p:txBody>
          <a:bodyPr>
            <a:normAutofit/>
          </a:bodyPr>
          <a:lstStyle/>
          <a:p>
            <a:r>
              <a:rPr lang="en-US" dirty="0"/>
              <a:t>Establishes all zoning districts, and organizes by category:</a:t>
            </a:r>
          </a:p>
          <a:p>
            <a:pPr lvl="1"/>
            <a:r>
              <a:rPr lang="en-US" dirty="0"/>
              <a:t>Base districts</a:t>
            </a:r>
          </a:p>
          <a:p>
            <a:pPr lvl="1"/>
            <a:r>
              <a:rPr lang="en-US" dirty="0"/>
              <a:t>Planned Development Districts</a:t>
            </a:r>
          </a:p>
          <a:p>
            <a:pPr lvl="1"/>
            <a:r>
              <a:rPr lang="en-US" dirty="0"/>
              <a:t>Overlay Districts</a:t>
            </a:r>
          </a:p>
          <a:p>
            <a:r>
              <a:rPr lang="en-US" dirty="0"/>
              <a:t>Establishes standard user-friendly format</a:t>
            </a:r>
          </a:p>
          <a:p>
            <a:r>
              <a:rPr lang="en-US" dirty="0"/>
              <a:t>Several types of planned development districts. 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8D5EFD7-80B5-499E-A991-32867539A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388318"/>
              </p:ext>
            </p:extLst>
          </p:nvPr>
        </p:nvGraphicFramePr>
        <p:xfrm>
          <a:off x="7977083" y="1456363"/>
          <a:ext cx="2932217" cy="1522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786">
                  <a:extLst>
                    <a:ext uri="{9D8B030D-6E8A-4147-A177-3AD203B41FA5}">
                      <a16:colId xmlns:a16="http://schemas.microsoft.com/office/drawing/2014/main" val="4108735503"/>
                    </a:ext>
                  </a:extLst>
                </a:gridCol>
                <a:gridCol w="2054431">
                  <a:extLst>
                    <a:ext uri="{9D8B030D-6E8A-4147-A177-3AD203B41FA5}">
                      <a16:colId xmlns:a16="http://schemas.microsoft.com/office/drawing/2014/main" val="3183734393"/>
                    </a:ext>
                  </a:extLst>
                </a:gridCol>
              </a:tblGrid>
              <a:tr h="32454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25-3.1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Provisions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492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25-3.2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Base Districts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18391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25-3.3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Planned Development Districts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0644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25-3.4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Overlay Districts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41049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F8508-3CC8-42E8-832A-CAA8B1D5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35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9A1CC62-195C-28DA-A63A-15F97A77E814}"/>
              </a:ext>
            </a:extLst>
          </p:cNvPr>
          <p:cNvSpPr/>
          <p:nvPr/>
        </p:nvSpPr>
        <p:spPr>
          <a:xfrm rot="16200000">
            <a:off x="3882765" y="3953465"/>
            <a:ext cx="1594161" cy="4214910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7163C0-5EBE-E6ED-FE6E-DEA3C1E26E97}"/>
              </a:ext>
            </a:extLst>
          </p:cNvPr>
          <p:cNvSpPr/>
          <p:nvPr/>
        </p:nvSpPr>
        <p:spPr>
          <a:xfrm rot="16200000">
            <a:off x="4976060" y="3093173"/>
            <a:ext cx="925938" cy="2696545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816600" cy="701675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25-3: </a:t>
            </a:r>
            <a:br>
              <a:rPr lang="en-US" dirty="0"/>
            </a:br>
            <a:r>
              <a:rPr lang="en-US" dirty="0"/>
              <a:t>Zoning District Format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F8508-3CC8-42E8-832A-CAA8B1D5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2FE29-2541-E61F-7261-5D2407F0E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362" y="125932"/>
            <a:ext cx="4957924" cy="674828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DEF73AD-6B83-87CF-851F-45408E2914A0}"/>
              </a:ext>
            </a:extLst>
          </p:cNvPr>
          <p:cNvSpPr/>
          <p:nvPr/>
        </p:nvSpPr>
        <p:spPr>
          <a:xfrm rot="16200000">
            <a:off x="3691637" y="763816"/>
            <a:ext cx="1976418" cy="4214910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2F46D2-343D-906A-1219-C1C0F0CAB11F}"/>
              </a:ext>
            </a:extLst>
          </p:cNvPr>
          <p:cNvSpPr/>
          <p:nvPr/>
        </p:nvSpPr>
        <p:spPr>
          <a:xfrm rot="16200000">
            <a:off x="5088190" y="104742"/>
            <a:ext cx="701676" cy="2696545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1D99227-6C58-38A6-23DA-9019EF3B2352}"/>
              </a:ext>
            </a:extLst>
          </p:cNvPr>
          <p:cNvSpPr/>
          <p:nvPr/>
        </p:nvSpPr>
        <p:spPr>
          <a:xfrm>
            <a:off x="6707517" y="1063631"/>
            <a:ext cx="469903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0135231-94CD-9CB5-9E07-22AF48B954DB}"/>
              </a:ext>
            </a:extLst>
          </p:cNvPr>
          <p:cNvSpPr/>
          <p:nvPr/>
        </p:nvSpPr>
        <p:spPr>
          <a:xfrm>
            <a:off x="6654800" y="2666663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1495777-E3F5-0DB6-CD21-34BCF99C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9101" y="1332757"/>
            <a:ext cx="2783773" cy="44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Purpose statement 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8AAC3F55-1127-A2B4-6910-4801EC7FCB17}"/>
              </a:ext>
            </a:extLst>
          </p:cNvPr>
          <p:cNvSpPr txBox="1">
            <a:spLocks/>
          </p:cNvSpPr>
          <p:nvPr/>
        </p:nvSpPr>
        <p:spPr>
          <a:xfrm>
            <a:off x="2769100" y="2680390"/>
            <a:ext cx="2783773" cy="44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Diagram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F01EEFF4-CBE7-63D8-6982-12313B74536E}"/>
              </a:ext>
            </a:extLst>
          </p:cNvPr>
          <p:cNvSpPr txBox="1">
            <a:spLocks/>
          </p:cNvSpPr>
          <p:nvPr/>
        </p:nvSpPr>
        <p:spPr>
          <a:xfrm>
            <a:off x="2572391" y="4064560"/>
            <a:ext cx="4155538" cy="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Intensity and Dimensional Standards Table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2C43BA2-284D-F540-0393-A899E64FA2DF}"/>
              </a:ext>
            </a:extLst>
          </p:cNvPr>
          <p:cNvSpPr txBox="1">
            <a:spLocks/>
          </p:cNvSpPr>
          <p:nvPr/>
        </p:nvSpPr>
        <p:spPr>
          <a:xfrm>
            <a:off x="2680043" y="5412193"/>
            <a:ext cx="4155538" cy="839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References to other relevant standards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8C70DE9-CD0A-81D4-6424-8206402B5E40}"/>
              </a:ext>
            </a:extLst>
          </p:cNvPr>
          <p:cNvSpPr/>
          <p:nvPr/>
        </p:nvSpPr>
        <p:spPr>
          <a:xfrm>
            <a:off x="6707517" y="4191337"/>
            <a:ext cx="469903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37AF4B4-F43D-6D46-24AE-D19BFDF59CAA}"/>
              </a:ext>
            </a:extLst>
          </p:cNvPr>
          <p:cNvSpPr/>
          <p:nvPr/>
        </p:nvSpPr>
        <p:spPr>
          <a:xfrm>
            <a:off x="6702155" y="5621835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55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0037" cy="701675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25-3: Zoning Districts </a:t>
            </a:r>
            <a:r>
              <a:rPr lang="en-US" b="0" dirty="0"/>
              <a:t>(Agricultural &amp; Residential)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F8508-3CC8-42E8-832A-CAA8B1D5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E2268-C305-92D3-A375-4CC09753C5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566" b="62871"/>
          <a:stretch/>
        </p:blipFill>
        <p:spPr>
          <a:xfrm>
            <a:off x="5379286" y="4185382"/>
            <a:ext cx="6758800" cy="1898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6CD94-F712-1E1F-B624-4C68236ABC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5373" y="1248175"/>
            <a:ext cx="6866627" cy="29838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FFE7EB-56F9-E113-DD28-838C4BC3153F}"/>
              </a:ext>
            </a:extLst>
          </p:cNvPr>
          <p:cNvSpPr/>
          <p:nvPr/>
        </p:nvSpPr>
        <p:spPr>
          <a:xfrm rot="16200000">
            <a:off x="3409230" y="1741534"/>
            <a:ext cx="591159" cy="2783771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1F477-8D06-D552-4773-B6A01459857D}"/>
              </a:ext>
            </a:extLst>
          </p:cNvPr>
          <p:cNvSpPr/>
          <p:nvPr/>
        </p:nvSpPr>
        <p:spPr>
          <a:xfrm rot="16200000">
            <a:off x="3397584" y="925605"/>
            <a:ext cx="701676" cy="2696545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D2BC2A53-089E-648F-BA37-4893B4EDA356}"/>
              </a:ext>
            </a:extLst>
          </p:cNvPr>
          <p:cNvSpPr/>
          <p:nvPr/>
        </p:nvSpPr>
        <p:spPr>
          <a:xfrm>
            <a:off x="4976083" y="2043008"/>
            <a:ext cx="469903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2D66C73-5C2F-36F4-D42A-BC228660D66B}"/>
              </a:ext>
            </a:extLst>
          </p:cNvPr>
          <p:cNvSpPr/>
          <p:nvPr/>
        </p:nvSpPr>
        <p:spPr>
          <a:xfrm>
            <a:off x="4976083" y="2918868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72CDBCD6-BFC1-1B0B-6D62-02D8F201D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3123" y="2111612"/>
            <a:ext cx="2555095" cy="44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Consolidated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52E343-DA24-E75B-FFE7-1E3CB512F968}"/>
              </a:ext>
            </a:extLst>
          </p:cNvPr>
          <p:cNvSpPr txBox="1">
            <a:spLocks/>
          </p:cNvSpPr>
          <p:nvPr/>
        </p:nvSpPr>
        <p:spPr>
          <a:xfrm>
            <a:off x="3173123" y="2921581"/>
            <a:ext cx="2555095" cy="444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Consolidated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B73979-C012-1639-3B19-883C6B876521}"/>
              </a:ext>
            </a:extLst>
          </p:cNvPr>
          <p:cNvSpPr/>
          <p:nvPr/>
        </p:nvSpPr>
        <p:spPr>
          <a:xfrm rot="16200000">
            <a:off x="1199679" y="3069442"/>
            <a:ext cx="2380349" cy="3580521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4E87CA1-CB08-016B-5B8A-BB16702BE9D4}"/>
              </a:ext>
            </a:extLst>
          </p:cNvPr>
          <p:cNvSpPr txBox="1">
            <a:spLocks/>
          </p:cNvSpPr>
          <p:nvPr/>
        </p:nvSpPr>
        <p:spPr>
          <a:xfrm>
            <a:off x="555122" y="3663115"/>
            <a:ext cx="3361494" cy="21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Reorganized with a modern medium and high density residential district with lot width and setback dependent on residence type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5F93CBD-D7F4-819B-4F48-C14E3FF6A3FC}"/>
              </a:ext>
            </a:extLst>
          </p:cNvPr>
          <p:cNvSpPr/>
          <p:nvPr/>
        </p:nvSpPr>
        <p:spPr>
          <a:xfrm>
            <a:off x="3989632" y="3663115"/>
            <a:ext cx="1456354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78974D68-5798-64DF-8693-97227DE51C61}"/>
              </a:ext>
            </a:extLst>
          </p:cNvPr>
          <p:cNvSpPr/>
          <p:nvPr/>
        </p:nvSpPr>
        <p:spPr>
          <a:xfrm>
            <a:off x="3989632" y="5605378"/>
            <a:ext cx="1456354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3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80037" cy="701675"/>
          </a:xfrm>
        </p:spPr>
        <p:txBody>
          <a:bodyPr>
            <a:normAutofit fontScale="90000"/>
          </a:bodyPr>
          <a:lstStyle/>
          <a:p>
            <a:r>
              <a:rPr lang="en-US" dirty="0"/>
              <a:t>Section 25-3: Zoning Districts </a:t>
            </a:r>
            <a:br>
              <a:rPr lang="en-US" dirty="0"/>
            </a:br>
            <a:r>
              <a:rPr lang="en-US" b="0" dirty="0"/>
              <a:t>(Nonresidential or Mixed Use)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F8508-3CC8-42E8-832A-CAA8B1D5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E2268-C305-92D3-A375-4CC09753C5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7442" b="12089"/>
          <a:stretch/>
        </p:blipFill>
        <p:spPr>
          <a:xfrm>
            <a:off x="5379286" y="2011217"/>
            <a:ext cx="6758800" cy="33538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26CD94-F712-1E1F-B624-4C68236ABC2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4428"/>
          <a:stretch/>
        </p:blipFill>
        <p:spPr>
          <a:xfrm>
            <a:off x="5325373" y="1248175"/>
            <a:ext cx="6866627" cy="7630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0FFE7EB-56F9-E113-DD28-838C4BC3153F}"/>
              </a:ext>
            </a:extLst>
          </p:cNvPr>
          <p:cNvSpPr/>
          <p:nvPr/>
        </p:nvSpPr>
        <p:spPr>
          <a:xfrm rot="16200000">
            <a:off x="2069878" y="1174616"/>
            <a:ext cx="3003220" cy="3150335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2D66C73-5C2F-36F4-D42A-BC228660D66B}"/>
              </a:ext>
            </a:extLst>
          </p:cNvPr>
          <p:cNvSpPr/>
          <p:nvPr/>
        </p:nvSpPr>
        <p:spPr>
          <a:xfrm>
            <a:off x="4968270" y="2992694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FB52E343-DA24-E75B-FFE7-1E3CB512F968}"/>
              </a:ext>
            </a:extLst>
          </p:cNvPr>
          <p:cNvSpPr txBox="1">
            <a:spLocks/>
          </p:cNvSpPr>
          <p:nvPr/>
        </p:nvSpPr>
        <p:spPr>
          <a:xfrm>
            <a:off x="2152938" y="1464549"/>
            <a:ext cx="2528597" cy="24863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Reorganized into three commercial districts described by the scale of the   markets they serve: Neighborhood, Community, and Regional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B73979-C012-1639-3B19-883C6B876521}"/>
              </a:ext>
            </a:extLst>
          </p:cNvPr>
          <p:cNvSpPr/>
          <p:nvPr/>
        </p:nvSpPr>
        <p:spPr>
          <a:xfrm rot="16200000">
            <a:off x="1116437" y="3605750"/>
            <a:ext cx="1854418" cy="3358536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E4E87CA1-CB08-016B-5B8A-BB16702BE9D4}"/>
              </a:ext>
            </a:extLst>
          </p:cNvPr>
          <p:cNvSpPr txBox="1">
            <a:spLocks/>
          </p:cNvSpPr>
          <p:nvPr/>
        </p:nvSpPr>
        <p:spPr>
          <a:xfrm>
            <a:off x="142393" y="4466025"/>
            <a:ext cx="3580521" cy="215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Consolidated. Preserves access rules that push development to front 6</a:t>
            </a:r>
            <a:r>
              <a:rPr lang="en-US" sz="2400" baseline="30000" dirty="0"/>
              <a:t>th</a:t>
            </a:r>
            <a:r>
              <a:rPr lang="en-US" sz="2400" dirty="0"/>
              <a:t> Ave. over 7</a:t>
            </a:r>
            <a:r>
              <a:rPr lang="en-US" sz="2400" baseline="30000" dirty="0"/>
              <a:t>th</a:t>
            </a:r>
            <a:r>
              <a:rPr lang="en-US" sz="2400" dirty="0"/>
              <a:t> Ave. when possible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5F93CBD-D7F4-819B-4F48-C14E3FF6A3FC}"/>
              </a:ext>
            </a:extLst>
          </p:cNvPr>
          <p:cNvSpPr/>
          <p:nvPr/>
        </p:nvSpPr>
        <p:spPr>
          <a:xfrm>
            <a:off x="3638940" y="4357808"/>
            <a:ext cx="1713390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2C13A8-ABB8-4F65-8B46-3665FA79DFEF}"/>
              </a:ext>
            </a:extLst>
          </p:cNvPr>
          <p:cNvSpPr/>
          <p:nvPr/>
        </p:nvSpPr>
        <p:spPr>
          <a:xfrm>
            <a:off x="5325373" y="2584581"/>
            <a:ext cx="6812713" cy="1566553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B8C0CD6-B3BC-078F-EDB2-FABA01E107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965" t="58113" r="29479" b="-1337"/>
          <a:stretch/>
        </p:blipFill>
        <p:spPr>
          <a:xfrm>
            <a:off x="278572" y="1312925"/>
            <a:ext cx="1522236" cy="9791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5D3A4F9-B574-39BC-6152-9F36498A3B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110" t="4807" r="3466" b="21889"/>
          <a:stretch/>
        </p:blipFill>
        <p:spPr>
          <a:xfrm>
            <a:off x="355754" y="2255088"/>
            <a:ext cx="1602432" cy="95985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2A29D78-7035-1493-3EDA-7F70F762DB0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194" t="22980" r="1009" b="13501"/>
          <a:stretch/>
        </p:blipFill>
        <p:spPr>
          <a:xfrm>
            <a:off x="364376" y="3291538"/>
            <a:ext cx="1631942" cy="959856"/>
          </a:xfrm>
          <a:prstGeom prst="rect">
            <a:avLst/>
          </a:prstGeom>
        </p:spPr>
      </p:pic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6E82BF7-3773-DAE9-3C77-74A7089504C7}"/>
              </a:ext>
            </a:extLst>
          </p:cNvPr>
          <p:cNvSpPr/>
          <p:nvPr/>
        </p:nvSpPr>
        <p:spPr>
          <a:xfrm>
            <a:off x="5325374" y="4418672"/>
            <a:ext cx="6922584" cy="57958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2B2323D-064F-A45D-A355-CDA7F47197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278"/>
          <a:stretch/>
        </p:blipFill>
        <p:spPr>
          <a:xfrm>
            <a:off x="5379286" y="5363088"/>
            <a:ext cx="6758800" cy="57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24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7D6524-E3D6-E40C-6392-6078A8315986}"/>
              </a:ext>
            </a:extLst>
          </p:cNvPr>
          <p:cNvSpPr/>
          <p:nvPr/>
        </p:nvSpPr>
        <p:spPr>
          <a:xfrm rot="16200000">
            <a:off x="1829912" y="1770583"/>
            <a:ext cx="3912713" cy="2696545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698C96-FFBE-63F7-73E6-9B9A76508EA6}"/>
              </a:ext>
            </a:extLst>
          </p:cNvPr>
          <p:cNvSpPr/>
          <p:nvPr/>
        </p:nvSpPr>
        <p:spPr>
          <a:xfrm rot="16200000">
            <a:off x="3390957" y="3925801"/>
            <a:ext cx="990493" cy="3047999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25-3.3: Planned Development Districts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497" y="1285881"/>
            <a:ext cx="4457699" cy="489108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R-PD: </a:t>
            </a:r>
            <a:r>
              <a:rPr lang="en-US" dirty="0"/>
              <a:t>allows increase in residential density with higher quality design if consistent with comprehensive plan policies</a:t>
            </a:r>
          </a:p>
          <a:p>
            <a:r>
              <a:rPr lang="en-US" b="1" dirty="0"/>
              <a:t>MEC-PD: </a:t>
            </a:r>
            <a:r>
              <a:rPr lang="en-US" dirty="0"/>
              <a:t>flexibility for high-quality, master planned employment uses</a:t>
            </a:r>
          </a:p>
          <a:p>
            <a:r>
              <a:rPr lang="en-US" b="1" dirty="0"/>
              <a:t>TN-PD: </a:t>
            </a:r>
            <a:r>
              <a:rPr lang="en-US" dirty="0"/>
              <a:t>vehicle for traditional neighborhood development. Ensures key elements of TND:  neighborhood center,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walkability, </a:t>
            </a:r>
            <a:r>
              <a:rPr lang="en-US" dirty="0"/>
              <a:t>compact form, a mix of uses, higher densities/intensities, strong public realm</a:t>
            </a:r>
          </a:p>
          <a:p>
            <a:endParaRPr lang="en-US" dirty="0"/>
          </a:p>
          <a:p>
            <a:r>
              <a:rPr lang="en-US" dirty="0"/>
              <a:t>Identifies what development standards can and cannot be modified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F8508-3CC8-42E8-832A-CAA8B1D5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A8184-97E6-BAEA-1533-87D0E2BA4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944" b="19889"/>
          <a:stretch/>
        </p:blipFill>
        <p:spPr>
          <a:xfrm>
            <a:off x="5613771" y="1146009"/>
            <a:ext cx="5993658" cy="1043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00D086-E6E2-159A-ED42-D70D31C58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771" y="2401034"/>
            <a:ext cx="5993659" cy="4266528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EF6B216C-53F7-7045-AB59-D75A09705E89}"/>
              </a:ext>
            </a:extLst>
          </p:cNvPr>
          <p:cNvSpPr/>
          <p:nvPr/>
        </p:nvSpPr>
        <p:spPr>
          <a:xfrm>
            <a:off x="5049196" y="1137103"/>
            <a:ext cx="640591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A83A204-55EE-4F7E-992E-14F7C4F2A297}"/>
              </a:ext>
            </a:extLst>
          </p:cNvPr>
          <p:cNvSpPr/>
          <p:nvPr/>
        </p:nvSpPr>
        <p:spPr>
          <a:xfrm>
            <a:off x="5369491" y="2640680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BF94A5-E103-58E0-4BC4-88EC6E722493}"/>
              </a:ext>
            </a:extLst>
          </p:cNvPr>
          <p:cNvSpPr/>
          <p:nvPr/>
        </p:nvSpPr>
        <p:spPr>
          <a:xfrm>
            <a:off x="5338109" y="2754848"/>
            <a:ext cx="72094" cy="3912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E8ADFBA8-62B6-AD82-75FB-F1CC466739AB}"/>
              </a:ext>
            </a:extLst>
          </p:cNvPr>
          <p:cNvSpPr/>
          <p:nvPr/>
        </p:nvSpPr>
        <p:spPr>
          <a:xfrm>
            <a:off x="5338109" y="6434410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97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25-4: Use Regulations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1"/>
            <a:ext cx="5219700" cy="4891082"/>
          </a:xfrm>
        </p:spPr>
        <p:txBody>
          <a:bodyPr>
            <a:normAutofit/>
          </a:bodyPr>
          <a:lstStyle/>
          <a:p>
            <a:r>
              <a:rPr lang="en-US" dirty="0"/>
              <a:t>Establishes logical structure for use permissions and standards</a:t>
            </a:r>
          </a:p>
          <a:p>
            <a:pPr lvl="1"/>
            <a:r>
              <a:rPr lang="en-US" dirty="0"/>
              <a:t>Principal uses</a:t>
            </a:r>
          </a:p>
          <a:p>
            <a:pPr lvl="1"/>
            <a:r>
              <a:rPr lang="en-US" dirty="0"/>
              <a:t>Accessory uses and structures</a:t>
            </a:r>
          </a:p>
          <a:p>
            <a:pPr lvl="1"/>
            <a:r>
              <a:rPr lang="en-US" dirty="0"/>
              <a:t>Temporary uses and structures</a:t>
            </a:r>
          </a:p>
          <a:p>
            <a:r>
              <a:rPr lang="en-US" dirty="0"/>
              <a:t>Unified table for each</a:t>
            </a:r>
          </a:p>
          <a:p>
            <a:r>
              <a:rPr lang="en-US" dirty="0"/>
              <a:t>Standards for specific uses </a:t>
            </a:r>
          </a:p>
          <a:p>
            <a:r>
              <a:rPr lang="en-US" dirty="0"/>
              <a:t>Principal uses organized logically by classification,  category, and use type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731AC-4F7B-4BDC-8889-4BF89F7C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026A3F3-357C-3667-3D58-8706EF53B0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339130"/>
              </p:ext>
            </p:extLst>
          </p:nvPr>
        </p:nvGraphicFramePr>
        <p:xfrm>
          <a:off x="6808304" y="1434285"/>
          <a:ext cx="4442792" cy="1298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339">
                  <a:extLst>
                    <a:ext uri="{9D8B030D-6E8A-4147-A177-3AD203B41FA5}">
                      <a16:colId xmlns:a16="http://schemas.microsoft.com/office/drawing/2014/main" val="4108735503"/>
                    </a:ext>
                  </a:extLst>
                </a:gridCol>
                <a:gridCol w="3518453">
                  <a:extLst>
                    <a:ext uri="{9D8B030D-6E8A-4147-A177-3AD203B41FA5}">
                      <a16:colId xmlns:a16="http://schemas.microsoft.com/office/drawing/2014/main" val="3183734393"/>
                    </a:ext>
                  </a:extLst>
                </a:gridCol>
              </a:tblGrid>
              <a:tr h="32454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25-4.1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Organization of This Article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492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25-4.2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 Uses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18391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25-4.3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Accessory Uses and Structures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0644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25-4.4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Temporary Uses and Structures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4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193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86A58-2B6E-5061-E6A8-7BCA9A411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1D1A46-9DB5-EF69-E4E8-26A6A2A77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7652C-0C47-1A36-6DC5-45E2E7E24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  <a:p>
            <a:r>
              <a:rPr lang="en-US" dirty="0"/>
              <a:t>Overview of Ordinance</a:t>
            </a:r>
          </a:p>
          <a:p>
            <a:r>
              <a:rPr lang="en-US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88440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DDC0F25-2B54-29FA-1076-6A7F346D6303}"/>
              </a:ext>
            </a:extLst>
          </p:cNvPr>
          <p:cNvSpPr/>
          <p:nvPr/>
        </p:nvSpPr>
        <p:spPr>
          <a:xfrm rot="16200000">
            <a:off x="1899798" y="1990955"/>
            <a:ext cx="531352" cy="4172914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94A3EE-B0D2-960B-D5A1-3D3D4D4EB116}"/>
              </a:ext>
            </a:extLst>
          </p:cNvPr>
          <p:cNvSpPr/>
          <p:nvPr/>
        </p:nvSpPr>
        <p:spPr>
          <a:xfrm rot="16200000">
            <a:off x="2666567" y="2010789"/>
            <a:ext cx="474182" cy="2696545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25-4.2: Principal Uses </a:t>
            </a:r>
            <a:r>
              <a:rPr lang="en-US" b="0" dirty="0"/>
              <a:t>(The Use Table)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731AC-4F7B-4BDC-8889-4BF89F7C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20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BF5370-FFC9-2EDA-17B6-46C718038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11"/>
          <a:stretch/>
        </p:blipFill>
        <p:spPr>
          <a:xfrm>
            <a:off x="4460110" y="1066800"/>
            <a:ext cx="7406345" cy="57186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04AD98-3F9B-6A6C-446B-A50FEB81D89A}"/>
              </a:ext>
            </a:extLst>
          </p:cNvPr>
          <p:cNvSpPr/>
          <p:nvPr/>
        </p:nvSpPr>
        <p:spPr>
          <a:xfrm rot="16200000">
            <a:off x="2086234" y="842730"/>
            <a:ext cx="531352" cy="4214910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D9AB1E-844E-1998-72AD-BDD094D30B6A}"/>
              </a:ext>
            </a:extLst>
          </p:cNvPr>
          <p:cNvSpPr/>
          <p:nvPr/>
        </p:nvSpPr>
        <p:spPr>
          <a:xfrm rot="16200000">
            <a:off x="2461670" y="999841"/>
            <a:ext cx="967971" cy="2696545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BFDBEC1-648B-9651-AEED-F03056E4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162" y="1970375"/>
            <a:ext cx="2783773" cy="44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All Districts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8DAB2C-9B39-8D71-5EDC-3BE11A6BA30C}"/>
              </a:ext>
            </a:extLst>
          </p:cNvPr>
          <p:cNvSpPr txBox="1">
            <a:spLocks/>
          </p:cNvSpPr>
          <p:nvPr/>
        </p:nvSpPr>
        <p:spPr>
          <a:xfrm>
            <a:off x="1019368" y="2796826"/>
            <a:ext cx="2783773" cy="407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Use Classification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FEB2EB1-D798-4B7C-C86A-B205B4B24028}"/>
              </a:ext>
            </a:extLst>
          </p:cNvPr>
          <p:cNvSpPr txBox="1">
            <a:spLocks/>
          </p:cNvSpPr>
          <p:nvPr/>
        </p:nvSpPr>
        <p:spPr>
          <a:xfrm>
            <a:off x="1797077" y="3188462"/>
            <a:ext cx="2783773" cy="407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Use Category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C685DE2-E3CE-0CCF-7CF3-857D9DB14B60}"/>
              </a:ext>
            </a:extLst>
          </p:cNvPr>
          <p:cNvSpPr txBox="1">
            <a:spLocks/>
          </p:cNvSpPr>
          <p:nvPr/>
        </p:nvSpPr>
        <p:spPr>
          <a:xfrm>
            <a:off x="1019367" y="3873566"/>
            <a:ext cx="2783773" cy="407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Use Types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E24DE77-6243-0370-654F-68486331144B}"/>
              </a:ext>
            </a:extLst>
          </p:cNvPr>
          <p:cNvSpPr/>
          <p:nvPr/>
        </p:nvSpPr>
        <p:spPr>
          <a:xfrm>
            <a:off x="4127895" y="2324643"/>
            <a:ext cx="640591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E7F17BA-C72E-D92A-E24D-A12FFF9DDE52}"/>
              </a:ext>
            </a:extLst>
          </p:cNvPr>
          <p:cNvSpPr/>
          <p:nvPr/>
        </p:nvSpPr>
        <p:spPr>
          <a:xfrm>
            <a:off x="4110947" y="3934822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080BD4C-4E09-4970-B204-39DB3F5EE6E7}"/>
              </a:ext>
            </a:extLst>
          </p:cNvPr>
          <p:cNvSpPr/>
          <p:nvPr/>
        </p:nvSpPr>
        <p:spPr>
          <a:xfrm>
            <a:off x="4352639" y="2740884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388EC9D-D74B-0E93-C9F6-F812AAC08AEB}"/>
              </a:ext>
            </a:extLst>
          </p:cNvPr>
          <p:cNvSpPr/>
          <p:nvPr/>
        </p:nvSpPr>
        <p:spPr>
          <a:xfrm>
            <a:off x="3960503" y="3107812"/>
            <a:ext cx="640591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277283F-934A-5531-E531-492681A358CA}"/>
              </a:ext>
            </a:extLst>
          </p:cNvPr>
          <p:cNvSpPr/>
          <p:nvPr/>
        </p:nvSpPr>
        <p:spPr>
          <a:xfrm>
            <a:off x="10346818" y="634999"/>
            <a:ext cx="1845182" cy="1042861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3F572D91-A83A-790D-EA2D-E0F39BDA6A07}"/>
              </a:ext>
            </a:extLst>
          </p:cNvPr>
          <p:cNvSpPr txBox="1">
            <a:spLocks/>
          </p:cNvSpPr>
          <p:nvPr/>
        </p:nvSpPr>
        <p:spPr>
          <a:xfrm>
            <a:off x="10346818" y="860980"/>
            <a:ext cx="2065914" cy="1042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Use Specific Standards</a:t>
            </a:r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82C6ABEF-C85B-C114-FFC6-27AAFDB3EF5A}"/>
              </a:ext>
            </a:extLst>
          </p:cNvPr>
          <p:cNvSpPr/>
          <p:nvPr/>
        </p:nvSpPr>
        <p:spPr>
          <a:xfrm rot="5400000">
            <a:off x="10911171" y="1623126"/>
            <a:ext cx="444499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4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8DDC0F25-2B54-29FA-1076-6A7F346D6303}"/>
              </a:ext>
            </a:extLst>
          </p:cNvPr>
          <p:cNvSpPr/>
          <p:nvPr/>
        </p:nvSpPr>
        <p:spPr>
          <a:xfrm rot="16200000">
            <a:off x="1899798" y="1990955"/>
            <a:ext cx="531352" cy="4172914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94A3EE-B0D2-960B-D5A1-3D3D4D4EB116}"/>
              </a:ext>
            </a:extLst>
          </p:cNvPr>
          <p:cNvSpPr/>
          <p:nvPr/>
        </p:nvSpPr>
        <p:spPr>
          <a:xfrm rot="16200000">
            <a:off x="2666567" y="2010789"/>
            <a:ext cx="474182" cy="2696545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25-4.2: Principal Uses </a:t>
            </a:r>
            <a:r>
              <a:rPr lang="en-US" b="0" dirty="0"/>
              <a:t>(The Use Table)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731AC-4F7B-4BDC-8889-4BF89F7C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BF5370-FFC9-2EDA-17B6-46C718038A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811"/>
          <a:stretch/>
        </p:blipFill>
        <p:spPr>
          <a:xfrm>
            <a:off x="4460110" y="1066800"/>
            <a:ext cx="7406345" cy="571868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F04AD98-3F9B-6A6C-446B-A50FEB81D89A}"/>
              </a:ext>
            </a:extLst>
          </p:cNvPr>
          <p:cNvSpPr/>
          <p:nvPr/>
        </p:nvSpPr>
        <p:spPr>
          <a:xfrm rot="16200000">
            <a:off x="2086234" y="842730"/>
            <a:ext cx="531352" cy="4214910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chemeClr val="accent5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D9AB1E-844E-1998-72AD-BDD094D30B6A}"/>
              </a:ext>
            </a:extLst>
          </p:cNvPr>
          <p:cNvSpPr/>
          <p:nvPr/>
        </p:nvSpPr>
        <p:spPr>
          <a:xfrm rot="16200000">
            <a:off x="2461670" y="999841"/>
            <a:ext cx="967971" cy="2696545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8BFDBEC1-648B-9651-AEED-F03056E4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162" y="1970375"/>
            <a:ext cx="2783773" cy="444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All Districts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C8DAB2C-9B39-8D71-5EDC-3BE11A6BA30C}"/>
              </a:ext>
            </a:extLst>
          </p:cNvPr>
          <p:cNvSpPr txBox="1">
            <a:spLocks/>
          </p:cNvSpPr>
          <p:nvPr/>
        </p:nvSpPr>
        <p:spPr>
          <a:xfrm>
            <a:off x="1019368" y="2796826"/>
            <a:ext cx="2783773" cy="407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Use Class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FEB2EB1-D798-4B7C-C86A-B205B4B24028}"/>
              </a:ext>
            </a:extLst>
          </p:cNvPr>
          <p:cNvSpPr txBox="1">
            <a:spLocks/>
          </p:cNvSpPr>
          <p:nvPr/>
        </p:nvSpPr>
        <p:spPr>
          <a:xfrm>
            <a:off x="1797077" y="3188462"/>
            <a:ext cx="2783773" cy="407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Use Category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EC685DE2-E3CE-0CCF-7CF3-857D9DB14B60}"/>
              </a:ext>
            </a:extLst>
          </p:cNvPr>
          <p:cNvSpPr txBox="1">
            <a:spLocks/>
          </p:cNvSpPr>
          <p:nvPr/>
        </p:nvSpPr>
        <p:spPr>
          <a:xfrm>
            <a:off x="1019367" y="3873566"/>
            <a:ext cx="2783773" cy="4076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Use Types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E24DE77-6243-0370-654F-68486331144B}"/>
              </a:ext>
            </a:extLst>
          </p:cNvPr>
          <p:cNvSpPr/>
          <p:nvPr/>
        </p:nvSpPr>
        <p:spPr>
          <a:xfrm>
            <a:off x="4127895" y="2324643"/>
            <a:ext cx="640591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BE7F17BA-C72E-D92A-E24D-A12FFF9DDE52}"/>
              </a:ext>
            </a:extLst>
          </p:cNvPr>
          <p:cNvSpPr/>
          <p:nvPr/>
        </p:nvSpPr>
        <p:spPr>
          <a:xfrm>
            <a:off x="4110947" y="3934822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2080BD4C-4E09-4970-B204-39DB3F5EE6E7}"/>
              </a:ext>
            </a:extLst>
          </p:cNvPr>
          <p:cNvSpPr/>
          <p:nvPr/>
        </p:nvSpPr>
        <p:spPr>
          <a:xfrm>
            <a:off x="4352639" y="2740884"/>
            <a:ext cx="469903" cy="44450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B388EC9D-D74B-0E93-C9F6-F812AAC08AEB}"/>
              </a:ext>
            </a:extLst>
          </p:cNvPr>
          <p:cNvSpPr/>
          <p:nvPr/>
        </p:nvSpPr>
        <p:spPr>
          <a:xfrm>
            <a:off x="3960503" y="3107812"/>
            <a:ext cx="640591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C37956-1D00-D2FF-253C-0C09F3D4FA16}"/>
              </a:ext>
            </a:extLst>
          </p:cNvPr>
          <p:cNvSpPr/>
          <p:nvPr/>
        </p:nvSpPr>
        <p:spPr>
          <a:xfrm>
            <a:off x="10594617" y="4192028"/>
            <a:ext cx="1038583" cy="598347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12A32E-7287-5493-8AA8-07D780931696}"/>
              </a:ext>
            </a:extLst>
          </p:cNvPr>
          <p:cNvSpPr/>
          <p:nvPr/>
        </p:nvSpPr>
        <p:spPr>
          <a:xfrm>
            <a:off x="2945655" y="4148187"/>
            <a:ext cx="7401164" cy="263729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39A158-4CEE-4FD8-6348-0E97164D7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574" y="4353255"/>
            <a:ext cx="6910142" cy="2207269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FA218986-B2D4-4972-2B5C-6CE425A42C6A}"/>
              </a:ext>
            </a:extLst>
          </p:cNvPr>
          <p:cNvSpPr/>
          <p:nvPr/>
        </p:nvSpPr>
        <p:spPr>
          <a:xfrm rot="9506409">
            <a:off x="9830541" y="4491060"/>
            <a:ext cx="834647" cy="44450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8A73BF6-C867-D9F0-337D-E59E9571526B}"/>
              </a:ext>
            </a:extLst>
          </p:cNvPr>
          <p:cNvSpPr/>
          <p:nvPr/>
        </p:nvSpPr>
        <p:spPr>
          <a:xfrm>
            <a:off x="10346818" y="634999"/>
            <a:ext cx="1845182" cy="1042861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4B2E083-1CA9-C71F-8590-FC8B69982A21}"/>
              </a:ext>
            </a:extLst>
          </p:cNvPr>
          <p:cNvSpPr txBox="1">
            <a:spLocks/>
          </p:cNvSpPr>
          <p:nvPr/>
        </p:nvSpPr>
        <p:spPr>
          <a:xfrm>
            <a:off x="10346818" y="860980"/>
            <a:ext cx="2065914" cy="10428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Use Specific Standards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BE8828CA-43C8-A5BC-3EE3-786B7515D866}"/>
              </a:ext>
            </a:extLst>
          </p:cNvPr>
          <p:cNvSpPr/>
          <p:nvPr/>
        </p:nvSpPr>
        <p:spPr>
          <a:xfrm rot="5400000">
            <a:off x="10911171" y="1623126"/>
            <a:ext cx="444499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50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25-5: Development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1"/>
            <a:ext cx="5219700" cy="4891082"/>
          </a:xfrm>
        </p:spPr>
        <p:txBody>
          <a:bodyPr/>
          <a:lstStyle/>
          <a:p>
            <a:r>
              <a:rPr lang="en-US" dirty="0"/>
              <a:t>Consolidates all development standards into 12 sections</a:t>
            </a:r>
          </a:p>
          <a:p>
            <a:pPr lvl="1"/>
            <a:r>
              <a:rPr lang="en-US" dirty="0"/>
              <a:t>Basic site design such as parking, landscaping, and open space</a:t>
            </a:r>
          </a:p>
          <a:p>
            <a:pPr lvl="1"/>
            <a:r>
              <a:rPr lang="en-US" dirty="0"/>
              <a:t>Development features like fences, lights, signs; </a:t>
            </a:r>
          </a:p>
          <a:p>
            <a:pPr lvl="1"/>
            <a:r>
              <a:rPr lang="en-US" dirty="0"/>
              <a:t>Form and design;</a:t>
            </a:r>
          </a:p>
          <a:p>
            <a:pPr lvl="1"/>
            <a:r>
              <a:rPr lang="en-US" dirty="0"/>
              <a:t>Technical floodplain and stormwater standards</a:t>
            </a:r>
          </a:p>
          <a:p>
            <a:pPr lvl="1"/>
            <a:r>
              <a:rPr lang="en-US" dirty="0"/>
              <a:t>Green building incentives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F41CA63-21B4-48C1-8E64-4017436D536C}"/>
              </a:ext>
            </a:extLst>
          </p:cNvPr>
          <p:cNvGraphicFramePr>
            <a:graphicFrameLocks/>
          </p:cNvGraphicFramePr>
          <p:nvPr/>
        </p:nvGraphicFramePr>
        <p:xfrm>
          <a:off x="6808304" y="1434285"/>
          <a:ext cx="4442792" cy="4566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339">
                  <a:extLst>
                    <a:ext uri="{9D8B030D-6E8A-4147-A177-3AD203B41FA5}">
                      <a16:colId xmlns:a16="http://schemas.microsoft.com/office/drawing/2014/main" val="4108735503"/>
                    </a:ext>
                  </a:extLst>
                </a:gridCol>
                <a:gridCol w="3518453">
                  <a:extLst>
                    <a:ext uri="{9D8B030D-6E8A-4147-A177-3AD203B41FA5}">
                      <a16:colId xmlns:a16="http://schemas.microsoft.com/office/drawing/2014/main" val="3183734393"/>
                    </a:ext>
                  </a:extLst>
                </a:gridCol>
              </a:tblGrid>
              <a:tr h="32454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25-5.1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Mobility, Circulation, and Connectivity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492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25-5.2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Off-Street Parking and Loading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18391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25-5.3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Landscaping and Buffer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0644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25-5.4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Open Space Set-Aside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41049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25-5.5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Fence and Wall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82658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25-5.6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Exterior Lighting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3542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25-5.7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Form and Design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59429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25-5.8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Neighborhood Compatibility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8919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25-5.9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49475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25-5.10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Floodplain Management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1736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25-5-11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Stormwater Management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979817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25-5-12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Green Building Incentives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6926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731AC-4F7B-4BDC-8889-4BF89F7C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341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Sec. 25-5.1: Mobility, Circulation, &amp; Connectivity Standards</a:t>
            </a:r>
            <a:br>
              <a:rPr lang="en-US" dirty="0"/>
            </a:br>
            <a:r>
              <a:rPr lang="en-US" dirty="0"/>
              <a:t>Sec. 25-5.2: Off-Street Parking and Loading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12886"/>
            <a:ext cx="4812957" cy="530747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Better connected transportation networks</a:t>
            </a:r>
          </a:p>
          <a:p>
            <a:pPr lvl="1"/>
            <a:r>
              <a:rPr lang="en-US" b="1" dirty="0"/>
              <a:t>Minimum Connectivity Index </a:t>
            </a:r>
            <a:r>
              <a:rPr lang="en-US" dirty="0"/>
              <a:t>1.5 in new developments, (measure of nodes and links) </a:t>
            </a:r>
          </a:p>
          <a:p>
            <a:pPr lvl="1"/>
            <a:r>
              <a:rPr lang="en-US" dirty="0"/>
              <a:t>Requirements to connect to adjacent developments &amp; </a:t>
            </a:r>
            <a:r>
              <a:rPr lang="en-US" b="1" dirty="0"/>
              <a:t>vehicular cross-access</a:t>
            </a:r>
            <a:endParaRPr lang="en-US" dirty="0"/>
          </a:p>
          <a:p>
            <a:pPr lvl="1"/>
            <a:r>
              <a:rPr lang="en-US" dirty="0"/>
              <a:t>Intersection spacing on Highway 20</a:t>
            </a:r>
          </a:p>
          <a:p>
            <a:r>
              <a:rPr lang="en-US" dirty="0"/>
              <a:t>Updated parking standards</a:t>
            </a:r>
          </a:p>
          <a:p>
            <a:pPr lvl="1"/>
            <a:r>
              <a:rPr lang="en-US" dirty="0"/>
              <a:t>Minimums for all </a:t>
            </a:r>
            <a:r>
              <a:rPr lang="en-US" b="1" dirty="0"/>
              <a:t>uses</a:t>
            </a:r>
          </a:p>
          <a:p>
            <a:pPr lvl="1"/>
            <a:r>
              <a:rPr lang="en-US" dirty="0"/>
              <a:t>Modernized based on best practices</a:t>
            </a:r>
          </a:p>
          <a:p>
            <a:pPr lvl="1"/>
            <a:r>
              <a:rPr lang="en-US" dirty="0"/>
              <a:t>Large lot standards breaking up the lot and ensuring separate sidewalks 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b="1" dirty="0"/>
              <a:t>Parking maximum of</a:t>
            </a:r>
            <a:r>
              <a:rPr lang="en-US" dirty="0"/>
              <a:t> </a:t>
            </a:r>
            <a:r>
              <a:rPr lang="en-US" b="1" dirty="0"/>
              <a:t>125% of the minimum, </a:t>
            </a:r>
            <a:r>
              <a:rPr lang="en-US" dirty="0"/>
              <a:t>but can be exceeded with study</a:t>
            </a:r>
          </a:p>
          <a:p>
            <a:pPr lvl="1"/>
            <a:r>
              <a:rPr lang="en-US" dirty="0"/>
              <a:t>Minimum bicycle parking (in CB and CR districts only)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FE92F-CBDA-41F9-88FE-DCDF552D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BD9B71-FBC5-BB20-9214-FF13F7D61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52" y="1290479"/>
            <a:ext cx="4842456" cy="22344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226F21A-F6AA-07AB-C403-94A94D65B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451" y="3748643"/>
            <a:ext cx="4842457" cy="2658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427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25-5.3.3. Landscaped Buffers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12886"/>
            <a:ext cx="4812957" cy="5307472"/>
          </a:xfrm>
        </p:spPr>
        <p:txBody>
          <a:bodyPr>
            <a:normAutofit/>
          </a:bodyPr>
          <a:lstStyle/>
          <a:p>
            <a:r>
              <a:rPr lang="en-US" dirty="0"/>
              <a:t>Landscaping given a logical organization: Foundation, Parking lot, and Buffer landscaping standards</a:t>
            </a:r>
          </a:p>
          <a:p>
            <a:pPr lvl="1"/>
            <a:r>
              <a:rPr lang="en-US" dirty="0"/>
              <a:t>Credit for existing vegetation</a:t>
            </a:r>
          </a:p>
          <a:p>
            <a:r>
              <a:rPr lang="en-US" dirty="0"/>
              <a:t>New diversity standards requiring between two and four tree and shrub </a:t>
            </a:r>
            <a:r>
              <a:rPr lang="en-US" dirty="0" err="1"/>
              <a:t>genuses</a:t>
            </a:r>
            <a:r>
              <a:rPr lang="en-US" dirty="0"/>
              <a:t> in plantings</a:t>
            </a:r>
          </a:p>
          <a:p>
            <a:r>
              <a:rPr lang="en-US" dirty="0"/>
              <a:t>Flexibility to meet buffer standards with varying land available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FE92F-CBDA-41F9-88FE-DCDF552D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36614D-522B-97A6-B385-DCEAD987D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3700" y="1277986"/>
            <a:ext cx="5880100" cy="470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1813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25-5.4: Open Space Set-Aside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58881"/>
            <a:ext cx="5435765" cy="5287921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/>
              <a:t>Also subject to reduction through administrative adjustment</a:t>
            </a:r>
          </a:p>
          <a:p>
            <a:r>
              <a:rPr lang="en-US" sz="2000" dirty="0"/>
              <a:t>Graphic examples of types</a:t>
            </a:r>
          </a:p>
          <a:p>
            <a:r>
              <a:rPr lang="en-US" sz="2000" dirty="0"/>
              <a:t>Exemptions: </a:t>
            </a:r>
          </a:p>
          <a:p>
            <a:pPr lvl="1"/>
            <a:r>
              <a:rPr lang="en-US" sz="1600" dirty="0"/>
              <a:t>Agricultural</a:t>
            </a:r>
          </a:p>
          <a:p>
            <a:pPr lvl="1"/>
            <a:r>
              <a:rPr lang="en-US" sz="1600" dirty="0"/>
              <a:t>Single family or two family development on a single lot exempt</a:t>
            </a:r>
          </a:p>
          <a:p>
            <a:pPr lvl="1"/>
            <a:r>
              <a:rPr lang="en-US" sz="1600" dirty="0"/>
              <a:t>Nonresidential/mixed use on less than one acre</a:t>
            </a:r>
          </a:p>
          <a:p>
            <a:pPr lvl="1"/>
            <a:r>
              <a:rPr lang="en-US" sz="1600" dirty="0"/>
              <a:t>Development where requirement would be less than 100sf</a:t>
            </a:r>
          </a:p>
          <a:p>
            <a:r>
              <a:rPr lang="en-US" sz="2000" dirty="0"/>
              <a:t>Areas counted as open space: </a:t>
            </a:r>
          </a:p>
          <a:p>
            <a:pPr lvl="1"/>
            <a:r>
              <a:rPr lang="en-US" sz="1600" dirty="0"/>
              <a:t>Natural Features</a:t>
            </a:r>
          </a:p>
          <a:p>
            <a:pPr lvl="1"/>
            <a:r>
              <a:rPr lang="en-US" sz="1600" dirty="0"/>
              <a:t>Active Recreation</a:t>
            </a:r>
          </a:p>
          <a:p>
            <a:pPr lvl="1"/>
            <a:r>
              <a:rPr lang="en-US" sz="1600" dirty="0"/>
              <a:t>Passive Recreation</a:t>
            </a:r>
          </a:p>
          <a:p>
            <a:pPr lvl="1"/>
            <a:r>
              <a:rPr lang="en-US" sz="1600" dirty="0"/>
              <a:t>Square and plazas</a:t>
            </a:r>
          </a:p>
          <a:p>
            <a:pPr lvl="1"/>
            <a:r>
              <a:rPr lang="en-US" sz="1600" dirty="0"/>
              <a:t>Required landscaping or buffers</a:t>
            </a:r>
          </a:p>
          <a:p>
            <a:pPr lvl="1"/>
            <a:r>
              <a:rPr lang="en-US" sz="1600" dirty="0"/>
              <a:t>Stormwater areas if treated as amenity</a:t>
            </a:r>
          </a:p>
          <a:p>
            <a:pPr lvl="1"/>
            <a:r>
              <a:rPr lang="en-US" sz="1600" dirty="0"/>
              <a:t>Paths and trails</a:t>
            </a:r>
          </a:p>
          <a:p>
            <a:pPr lvl="1"/>
            <a:r>
              <a:rPr lang="en-US" sz="1600" dirty="0"/>
              <a:t>Green Roofs</a:t>
            </a:r>
          </a:p>
          <a:p>
            <a:r>
              <a:rPr lang="en-US" sz="2000" dirty="0"/>
              <a:t>Area that are not counted</a:t>
            </a:r>
          </a:p>
          <a:p>
            <a:pPr lvl="1"/>
            <a:r>
              <a:rPr lang="en-US" sz="1600" dirty="0"/>
              <a:t>Private yards or access easements</a:t>
            </a:r>
          </a:p>
          <a:p>
            <a:pPr lvl="1"/>
            <a:r>
              <a:rPr lang="en-US" sz="1600" dirty="0"/>
              <a:t>Parking lots</a:t>
            </a:r>
          </a:p>
          <a:p>
            <a:pPr lvl="1"/>
            <a:r>
              <a:rPr lang="en-US" sz="1600" dirty="0"/>
              <a:t>Driveways</a:t>
            </a:r>
          </a:p>
          <a:p>
            <a:pPr lvl="1"/>
            <a:r>
              <a:rPr lang="en-US" sz="1600" dirty="0"/>
              <a:t>Storage areas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731AC-4F7B-4BDC-8889-4BF89F7C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5A495-E8CE-7405-0489-B98BB7CC44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91" y="1158881"/>
            <a:ext cx="5516967" cy="15683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805144-4629-1C19-395B-3E60F956A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691" y="3059786"/>
            <a:ext cx="5435765" cy="244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639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Section 25-5.5 Fence and Wall Standards</a:t>
            </a:r>
            <a:br>
              <a:rPr lang="en-US" dirty="0"/>
            </a:br>
            <a:r>
              <a:rPr lang="en-US" dirty="0"/>
              <a:t>Section 25-5.6 Exterior Lighting Standards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5403"/>
            <a:ext cx="5400304" cy="5307472"/>
          </a:xfrm>
        </p:spPr>
        <p:txBody>
          <a:bodyPr>
            <a:normAutofit/>
          </a:bodyPr>
          <a:lstStyle/>
          <a:p>
            <a:r>
              <a:rPr lang="en-US" dirty="0"/>
              <a:t>Fence and wall standards</a:t>
            </a:r>
          </a:p>
          <a:p>
            <a:pPr lvl="1"/>
            <a:r>
              <a:rPr lang="en-US" dirty="0"/>
              <a:t>Basic requirements -- location, height, materials, security exception</a:t>
            </a:r>
          </a:p>
          <a:p>
            <a:endParaRPr lang="en-US" b="1" dirty="0">
              <a:solidFill>
                <a:srgbClr val="00A0DE"/>
              </a:solidFill>
            </a:endParaRPr>
          </a:p>
          <a:p>
            <a:endParaRPr lang="en-US" b="1" dirty="0">
              <a:solidFill>
                <a:srgbClr val="00A0DE"/>
              </a:solidFill>
            </a:endParaRPr>
          </a:p>
          <a:p>
            <a:r>
              <a:rPr lang="en-US" dirty="0"/>
              <a:t>Exterior lighting standards </a:t>
            </a:r>
          </a:p>
          <a:p>
            <a:pPr lvl="1"/>
            <a:r>
              <a:rPr lang="en-US" b="1" dirty="0"/>
              <a:t>Updated </a:t>
            </a:r>
            <a:r>
              <a:rPr lang="en-US" dirty="0"/>
              <a:t>standards – cut-off shields, maximum light levels at property line, “color temperature,” energy efficiency, </a:t>
            </a:r>
            <a:r>
              <a:rPr kumimoji="0" lang="en-US" b="0" i="0" u="none" strike="noStrike" kern="1200" cap="none" spc="0" normalizeH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hours adjacent to single family,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595959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lang="en-US" dirty="0"/>
              <a:t>security exception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9FE92F-CBDA-41F9-88FE-DCDF552DE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C92D5-9940-D0D8-A092-76D751795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409" y="3653305"/>
            <a:ext cx="4682187" cy="2591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43812E-E7E0-B330-C97A-A9FDABAFEA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443" y="1185403"/>
            <a:ext cx="3213458" cy="209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7420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25-5.7 Form &amp; Design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1"/>
            <a:ext cx="5702450" cy="489108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New development form and design standards</a:t>
            </a:r>
          </a:p>
          <a:p>
            <a:pPr lvl="1"/>
            <a:r>
              <a:rPr lang="en-US" sz="2000" dirty="0"/>
              <a:t>Multifamily</a:t>
            </a:r>
          </a:p>
          <a:p>
            <a:pPr lvl="2"/>
            <a:r>
              <a:rPr lang="en-US" sz="1600" dirty="0"/>
              <a:t>Limited parking between building and street (20%)</a:t>
            </a:r>
          </a:p>
          <a:p>
            <a:pPr lvl="2"/>
            <a:r>
              <a:rPr lang="en-US" sz="1600" dirty="0"/>
              <a:t>Building entrances face streets or open spaces</a:t>
            </a:r>
          </a:p>
          <a:p>
            <a:pPr lvl="2"/>
            <a:r>
              <a:rPr lang="en-US" sz="1600" dirty="0"/>
              <a:t>Individual building length limited to 150 or 250 feet, based on district </a:t>
            </a:r>
          </a:p>
          <a:p>
            <a:pPr lvl="2"/>
            <a:r>
              <a:rPr lang="en-US" sz="1600" dirty="0"/>
              <a:t>Wall offsets</a:t>
            </a:r>
          </a:p>
          <a:p>
            <a:pPr lvl="1"/>
            <a:r>
              <a:rPr lang="en-US" sz="2000" dirty="0"/>
              <a:t>Nonresidential </a:t>
            </a:r>
          </a:p>
          <a:p>
            <a:pPr lvl="2"/>
            <a:r>
              <a:rPr lang="en-US" sz="1600" dirty="0"/>
              <a:t>Building oriented to streets or open spaces</a:t>
            </a:r>
          </a:p>
          <a:p>
            <a:pPr lvl="2"/>
            <a:r>
              <a:rPr lang="en-US" sz="1600" dirty="0"/>
              <a:t>Façade articulation or offset</a:t>
            </a:r>
          </a:p>
          <a:p>
            <a:pPr lvl="1"/>
            <a:r>
              <a:rPr lang="en-US" sz="2000" dirty="0"/>
              <a:t>Large retail</a:t>
            </a:r>
          </a:p>
          <a:p>
            <a:pPr lvl="2"/>
            <a:r>
              <a:rPr lang="en-US" sz="1600" dirty="0"/>
              <a:t>Clearly defined entrances</a:t>
            </a:r>
          </a:p>
          <a:p>
            <a:pPr lvl="2"/>
            <a:r>
              <a:rPr lang="en-US" sz="1600" dirty="0"/>
              <a:t>Varied façades and massing, fenestration, parking location</a:t>
            </a:r>
          </a:p>
          <a:p>
            <a:pPr lvl="2"/>
            <a:r>
              <a:rPr lang="en-US" sz="1600" dirty="0"/>
              <a:t>Requires a minimum of 25% of parking be on the side or rear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165669-F0B8-4855-AC63-C7940693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E2A23-9A98-0A36-A069-A41B35C5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6165" y="1290637"/>
            <a:ext cx="4145639" cy="21383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C86BCC-3476-3296-ACCC-A5ECE0A44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6935" y="3571148"/>
            <a:ext cx="4726132" cy="260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966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25-5.8 Neighborhood Compatibility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1"/>
            <a:ext cx="5702450" cy="4891082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/>
              <a:t>Applies to commercial, mixed-use, and multifamily development (unless exempted) adjacent to single family and two-family development  or residential lots</a:t>
            </a:r>
          </a:p>
          <a:p>
            <a:r>
              <a:rPr lang="en-US" sz="2400" dirty="0"/>
              <a:t>Establishes height, building design, parking location, lighting, buffers, operational, other requirements to protect single-family development</a:t>
            </a:r>
          </a:p>
          <a:p>
            <a:pPr lvl="1"/>
            <a:r>
              <a:rPr lang="en-US" sz="2000" dirty="0"/>
              <a:t>Height limits based on distance from single- and two-family lots;</a:t>
            </a:r>
          </a:p>
          <a:p>
            <a:pPr lvl="2"/>
            <a:r>
              <a:rPr lang="en-US" sz="1600" dirty="0"/>
              <a:t>3 stories within 75 feet, 4 stories 75 to 150 feet, </a:t>
            </a:r>
            <a:r>
              <a:rPr lang="en-US" sz="1600" dirty="0" err="1"/>
              <a:t>etc</a:t>
            </a:r>
            <a:endParaRPr lang="en-US" sz="1600" dirty="0"/>
          </a:p>
          <a:p>
            <a:pPr lvl="1"/>
            <a:r>
              <a:rPr lang="en-US" sz="2000" dirty="0"/>
              <a:t>Use a similar roof type to adjacent single-family detached or duplex dwellings in terms of slope and arrangement to prevent abrupt changes in roof form;</a:t>
            </a:r>
          </a:p>
          <a:p>
            <a:pPr lvl="1"/>
            <a:r>
              <a:rPr lang="en-US" sz="2000" dirty="0"/>
              <a:t>Distance requirements for order boxes for drive-</a:t>
            </a:r>
            <a:r>
              <a:rPr lang="en-US" sz="2000" dirty="0" err="1"/>
              <a:t>thrus</a:t>
            </a:r>
            <a:r>
              <a:rPr lang="en-US" sz="2000" dirty="0"/>
              <a:t>, and location of drive-</a:t>
            </a:r>
            <a:r>
              <a:rPr lang="en-US" sz="2000" dirty="0" err="1"/>
              <a:t>thrus</a:t>
            </a:r>
            <a:r>
              <a:rPr lang="en-US" sz="2000" dirty="0"/>
              <a:t>;</a:t>
            </a:r>
          </a:p>
          <a:p>
            <a:pPr lvl="1"/>
            <a:r>
              <a:rPr lang="en-US" sz="2000" dirty="0"/>
              <a:t>Location requirements for outdoor dining; </a:t>
            </a:r>
          </a:p>
          <a:p>
            <a:pPr lvl="1"/>
            <a:r>
              <a:rPr lang="en-US" sz="2000" dirty="0"/>
              <a:t>Limits on hours of operation</a:t>
            </a:r>
          </a:p>
          <a:p>
            <a:pPr lvl="1"/>
            <a:r>
              <a:rPr lang="en-US" sz="2000" dirty="0"/>
              <a:t>Limits on parking lot locations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B94BD2-2BD4-4583-82E0-FBAD022A5E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0650" y="1066800"/>
            <a:ext cx="4982123" cy="2891585"/>
          </a:xfrm>
          <a:prstGeom prst="rect">
            <a:avLst/>
          </a:prstGeom>
          <a:ln w="3175"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165669-F0B8-4855-AC63-C7940693C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9A9D87-185C-966E-F943-A985BB1DA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407" y="4192333"/>
            <a:ext cx="3833352" cy="259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87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25-5.9 Signs | 25-5.10 Floodplain Management</a:t>
            </a:r>
            <a:br>
              <a:rPr lang="en-US" dirty="0"/>
            </a:br>
            <a:r>
              <a:rPr lang="en-US" dirty="0"/>
              <a:t>25- 5.11 Stormwater Management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1"/>
            <a:ext cx="5702450" cy="4891082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solidFill>
                  <a:srgbClr val="00A0DE"/>
                </a:solidFill>
              </a:rPr>
              <a:t>25-5.9 </a:t>
            </a:r>
            <a:r>
              <a:rPr lang="en-US" sz="2400" dirty="0"/>
              <a:t>Sign standards</a:t>
            </a:r>
          </a:p>
          <a:p>
            <a:pPr lvl="1"/>
            <a:r>
              <a:rPr lang="en-US" sz="2000" dirty="0"/>
              <a:t>Findings included to support regulations</a:t>
            </a:r>
          </a:p>
          <a:p>
            <a:pPr lvl="1"/>
            <a:r>
              <a:rPr lang="en-US" sz="2000" dirty="0"/>
              <a:t>Standards generally carried forward</a:t>
            </a:r>
          </a:p>
          <a:p>
            <a:pPr lvl="1"/>
            <a:r>
              <a:rPr lang="en-US" sz="2000" dirty="0"/>
              <a:t>District-specific standards in tables</a:t>
            </a:r>
          </a:p>
          <a:p>
            <a:pPr lvl="1"/>
            <a:r>
              <a:rPr lang="en-US" sz="2000" dirty="0"/>
              <a:t>Definitions added and refined (in 25-8) </a:t>
            </a:r>
          </a:p>
          <a:p>
            <a:pPr lvl="1"/>
            <a:r>
              <a:rPr lang="en-US" sz="2000" dirty="0"/>
              <a:t>Some limits on rope lighting</a:t>
            </a:r>
          </a:p>
          <a:p>
            <a:r>
              <a:rPr lang="en-US" sz="2400" b="1" dirty="0">
                <a:solidFill>
                  <a:srgbClr val="00A0DE"/>
                </a:solidFill>
              </a:rPr>
              <a:t>25-5.10 </a:t>
            </a:r>
            <a:r>
              <a:rPr lang="en-US" sz="2400" dirty="0"/>
              <a:t>Floodplain management standards</a:t>
            </a:r>
          </a:p>
          <a:p>
            <a:pPr lvl="1"/>
            <a:r>
              <a:rPr lang="en-US" sz="2000" dirty="0"/>
              <a:t>Current regulations carried forward</a:t>
            </a:r>
          </a:p>
          <a:p>
            <a:r>
              <a:rPr lang="en-US" sz="2400" b="1" dirty="0">
                <a:solidFill>
                  <a:srgbClr val="00A0DE"/>
                </a:solidFill>
              </a:rPr>
              <a:t>25-5.11 </a:t>
            </a:r>
            <a:r>
              <a:rPr lang="en-US" sz="2400" dirty="0"/>
              <a:t>Stormwater management standards</a:t>
            </a:r>
          </a:p>
          <a:p>
            <a:pPr lvl="1"/>
            <a:r>
              <a:rPr lang="en-US" sz="2000" dirty="0"/>
              <a:t>Current requirements for stormwater detention facilities and erosion and sedimentation control carried forward</a:t>
            </a:r>
          </a:p>
          <a:p>
            <a:pPr lvl="1"/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11A4A0-D0A5-4E61-839F-7CF715C45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394" y="4720271"/>
            <a:ext cx="3009161" cy="12193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7210BBA-EED1-44FE-99D9-0D0A3C1268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522" y="1218922"/>
            <a:ext cx="6087390" cy="336383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E42B49-3F0D-4F3C-AEA2-619BBFC60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67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5E5DCA-1A33-4E82-98D4-4A0AE64C7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2150" r="8719" b="15572"/>
          <a:stretch/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14D1E8-CCB8-9E16-D5E1-5825091EBD1D}"/>
              </a:ext>
            </a:extLst>
          </p:cNvPr>
          <p:cNvSpPr/>
          <p:nvPr/>
        </p:nvSpPr>
        <p:spPr>
          <a:xfrm>
            <a:off x="-2" y="-3"/>
            <a:ext cx="12192001" cy="6858003"/>
          </a:xfrm>
          <a:prstGeom prst="rect">
            <a:avLst/>
          </a:prstGeom>
          <a:gradFill flip="none" rotWithShape="1">
            <a:gsLst>
              <a:gs pos="25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62000">
                <a:srgbClr val="00A0DE">
                  <a:alpha val="8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203CB-5402-443C-B4D3-106E10C75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245" y="1477425"/>
            <a:ext cx="9591870" cy="941049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434343"/>
                </a:solidFill>
              </a:rPr>
              <a:t>Background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626A6A-4186-42DE-9CFB-A2474D04096E}"/>
              </a:ext>
            </a:extLst>
          </p:cNvPr>
          <p:cNvCxnSpPr>
            <a:cxnSpLocks/>
          </p:cNvCxnSpPr>
          <p:nvPr/>
        </p:nvCxnSpPr>
        <p:spPr>
          <a:xfrm>
            <a:off x="1114832" y="2997103"/>
            <a:ext cx="10540834" cy="0"/>
          </a:xfrm>
          <a:prstGeom prst="line">
            <a:avLst/>
          </a:prstGeom>
          <a:ln w="57150">
            <a:solidFill>
              <a:srgbClr val="00A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F9C5-0EAD-4247-A198-66A4C394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202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Section 25-5.12: Green Building Incentives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1"/>
            <a:ext cx="5702450" cy="5206994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/>
              <a:t>Incentives available to applicants:</a:t>
            </a:r>
          </a:p>
          <a:p>
            <a:pPr lvl="1"/>
            <a:r>
              <a:rPr lang="en-US" sz="2000" dirty="0"/>
              <a:t>Additional height (1 story residential, 2 stories nonresidential or mixed use)</a:t>
            </a:r>
          </a:p>
          <a:p>
            <a:pPr lvl="1"/>
            <a:r>
              <a:rPr lang="en-US" sz="2000" dirty="0"/>
              <a:t>Additional lot coverage (15 percent)</a:t>
            </a:r>
          </a:p>
          <a:p>
            <a:pPr lvl="1"/>
            <a:r>
              <a:rPr lang="en-US" sz="2000" dirty="0"/>
              <a:t>Parking reduction below minimum or increase above maximum without an alternative plan (15 percent)</a:t>
            </a:r>
          </a:p>
          <a:p>
            <a:r>
              <a:rPr lang="en-US" sz="2400" dirty="0"/>
              <a:t>Flexible, menu-based approach for different features</a:t>
            </a:r>
          </a:p>
          <a:p>
            <a:pPr lvl="1"/>
            <a:r>
              <a:rPr lang="en-US" sz="2000" dirty="0"/>
              <a:t>Energy conservation</a:t>
            </a:r>
          </a:p>
          <a:p>
            <a:pPr lvl="1"/>
            <a:r>
              <a:rPr lang="en-US" sz="2000" dirty="0"/>
              <a:t>Alternative energy</a:t>
            </a:r>
          </a:p>
          <a:p>
            <a:pPr lvl="1"/>
            <a:r>
              <a:rPr lang="en-US" sz="2000" dirty="0"/>
              <a:t>Green building certification</a:t>
            </a:r>
          </a:p>
          <a:p>
            <a:pPr lvl="1"/>
            <a:r>
              <a:rPr lang="en-US" sz="2000" dirty="0"/>
              <a:t>Water conservation and water quality</a:t>
            </a:r>
          </a:p>
          <a:p>
            <a:pPr lvl="1"/>
            <a:r>
              <a:rPr lang="en-US" sz="2000" dirty="0"/>
              <a:t>Vegetation</a:t>
            </a:r>
          </a:p>
          <a:p>
            <a:pPr lvl="1"/>
            <a:r>
              <a:rPr lang="en-US" sz="2000" dirty="0"/>
              <a:t>Urban agriculture</a:t>
            </a:r>
          </a:p>
          <a:p>
            <a:pPr lvl="1"/>
            <a:r>
              <a:rPr lang="en-US" sz="2000" dirty="0"/>
              <a:t>Building materials</a:t>
            </a:r>
          </a:p>
          <a:p>
            <a:pPr lvl="1"/>
            <a:r>
              <a:rPr lang="en-US" sz="2000" dirty="0"/>
              <a:t>Transportation</a:t>
            </a:r>
          </a:p>
          <a:p>
            <a:pPr lvl="1"/>
            <a:r>
              <a:rPr lang="en-US" sz="2000" dirty="0"/>
              <a:t>Resiliency to natural hazards</a:t>
            </a:r>
          </a:p>
          <a:p>
            <a:r>
              <a:rPr lang="en-US" sz="2400" dirty="0"/>
              <a:t>Must have a combination of different features to get incentive</a:t>
            </a:r>
          </a:p>
          <a:p>
            <a:r>
              <a:rPr lang="en-US" sz="2400" dirty="0"/>
              <a:t>May pursue multiple incentives, but no double counting from the menu</a:t>
            </a:r>
          </a:p>
          <a:p>
            <a:pPr marL="2286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E75461-BFF8-4325-A98D-69EBB77B4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1371" y="1247329"/>
            <a:ext cx="3778458" cy="37549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F8B80-37BF-4AD8-9729-55B9BBCA4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4170" y="3974090"/>
            <a:ext cx="2189630" cy="20601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EABD40-2312-4C60-A420-1078C2897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75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25-6: Nonconformities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1"/>
            <a:ext cx="5219700" cy="4891082"/>
          </a:xfrm>
        </p:spPr>
        <p:txBody>
          <a:bodyPr>
            <a:normAutofit/>
          </a:bodyPr>
          <a:lstStyle/>
          <a:p>
            <a:r>
              <a:rPr lang="en-US" dirty="0"/>
              <a:t>Existing development or features that do not conform to the requirements of the new code can legally continue</a:t>
            </a:r>
          </a:p>
          <a:p>
            <a:r>
              <a:rPr lang="en-US" dirty="0"/>
              <a:t>Consolidates rules for nonconforming uses, structures, lots, and signs in one place</a:t>
            </a:r>
          </a:p>
          <a:p>
            <a:r>
              <a:rPr lang="en-US" dirty="0"/>
              <a:t>Provisions addressing nonconforming site features (for parking and landscaping)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731AC-4F7B-4BDC-8889-4BF89F7C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31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E43E99C-55D5-BD90-C144-986BEA3C45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768129"/>
              </p:ext>
            </p:extLst>
          </p:nvPr>
        </p:nvGraphicFramePr>
        <p:xfrm>
          <a:off x="6808304" y="1434285"/>
          <a:ext cx="4442792" cy="194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339">
                  <a:extLst>
                    <a:ext uri="{9D8B030D-6E8A-4147-A177-3AD203B41FA5}">
                      <a16:colId xmlns:a16="http://schemas.microsoft.com/office/drawing/2014/main" val="4108735503"/>
                    </a:ext>
                  </a:extLst>
                </a:gridCol>
                <a:gridCol w="3518453">
                  <a:extLst>
                    <a:ext uri="{9D8B030D-6E8A-4147-A177-3AD203B41FA5}">
                      <a16:colId xmlns:a16="http://schemas.microsoft.com/office/drawing/2014/main" val="3183734393"/>
                    </a:ext>
                  </a:extLst>
                </a:gridCol>
              </a:tblGrid>
              <a:tr h="32454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25-6.1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Applicability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492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25-6.2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Nonconforming Uses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18391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25-6.3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Nonconforming Structures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0644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25-6.4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Nonconforming Lots of Record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41049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25-6.5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Nonconforming Signs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82658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25-6.6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Nonconforming Site Features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35426"/>
                  </a:ext>
                </a:extLst>
              </a:tr>
            </a:tbl>
          </a:graphicData>
        </a:graphic>
      </p:graphicFrame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1B5CB4A-1C74-A906-F663-364521869F98}"/>
              </a:ext>
            </a:extLst>
          </p:cNvPr>
          <p:cNvSpPr txBox="1">
            <a:spLocks/>
          </p:cNvSpPr>
          <p:nvPr/>
        </p:nvSpPr>
        <p:spPr>
          <a:xfrm>
            <a:off x="6276990" y="4940135"/>
            <a:ext cx="5219700" cy="926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0">
              <a:buNone/>
            </a:pPr>
            <a:r>
              <a:rPr lang="en-US" dirty="0"/>
              <a:t>Scale compliance based on the amount of expansion of the building or the value of the remodeling that takes place.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F1FD1E-2F45-04CE-5948-5DF99B6E48A6}"/>
              </a:ext>
            </a:extLst>
          </p:cNvPr>
          <p:cNvSpPr/>
          <p:nvPr/>
        </p:nvSpPr>
        <p:spPr>
          <a:xfrm>
            <a:off x="5956695" y="5127619"/>
            <a:ext cx="640591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46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25-7: Enforcement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1"/>
            <a:ext cx="5552661" cy="48910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Consolidates rules governing enforcement into one article</a:t>
            </a:r>
          </a:p>
          <a:p>
            <a:r>
              <a:rPr lang="en-US" dirty="0"/>
              <a:t>Identifies the actions that result in a violation of the zoning ordinance</a:t>
            </a:r>
          </a:p>
          <a:p>
            <a:r>
              <a:rPr lang="en-US" dirty="0"/>
              <a:t>Identifies the persons who will be held responsible for violations</a:t>
            </a:r>
          </a:p>
          <a:p>
            <a:r>
              <a:rPr lang="en-US" dirty="0"/>
              <a:t>Authorizes the City officials responsible for enforcement of the Ordinance and the procedures used for enforcement</a:t>
            </a:r>
          </a:p>
          <a:p>
            <a:r>
              <a:rPr lang="en-US" dirty="0"/>
              <a:t>Identifies the remedies and penalties available to the City for violations, and that they are cumulative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70A06F9-7466-4A92-AA60-05821F1690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916076"/>
              </p:ext>
            </p:extLst>
          </p:nvPr>
        </p:nvGraphicFramePr>
        <p:xfrm>
          <a:off x="7933405" y="1481730"/>
          <a:ext cx="3420395" cy="1947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927">
                  <a:extLst>
                    <a:ext uri="{9D8B030D-6E8A-4147-A177-3AD203B41FA5}">
                      <a16:colId xmlns:a16="http://schemas.microsoft.com/office/drawing/2014/main" val="4108735503"/>
                    </a:ext>
                  </a:extLst>
                </a:gridCol>
                <a:gridCol w="2396468">
                  <a:extLst>
                    <a:ext uri="{9D8B030D-6E8A-4147-A177-3AD203B41FA5}">
                      <a16:colId xmlns:a16="http://schemas.microsoft.com/office/drawing/2014/main" val="3183734393"/>
                    </a:ext>
                  </a:extLst>
                </a:gridCol>
              </a:tblGrid>
              <a:tr h="32454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25-7.1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Purpose and Intent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492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25-7.2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Compliance Required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18391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25-7.3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Violations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0644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25-7.4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Responsible Persons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41049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25-7.5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Enforcement Generally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82658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25-7.6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Remedies and Penalties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3542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E39EB-C3F1-4A86-A729-463F3B9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73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25-8: Definitions and Rules of Measurement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881"/>
            <a:ext cx="5257800" cy="489108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General rules include how to interpret language in code, calculate time, etc. authorizes  delegation of authority by Planning Director</a:t>
            </a:r>
          </a:p>
          <a:p>
            <a:r>
              <a:rPr lang="en-US" dirty="0"/>
              <a:t>Rules of measurement include how to measure – height, setbacks, calculate building size, density, lots, etc. </a:t>
            </a:r>
          </a:p>
          <a:p>
            <a:pPr lvl="1"/>
            <a:r>
              <a:rPr lang="en-US" dirty="0"/>
              <a:t>Includes exceptions to setbacks and height</a:t>
            </a:r>
          </a:p>
          <a:p>
            <a:r>
              <a:rPr lang="en-US" dirty="0"/>
              <a:t>Definitions have been consolidated, updated for clarity, and new definitions added, where appropriate. Include a definition for every use type in the code.</a:t>
            </a:r>
          </a:p>
          <a:p>
            <a:pPr lvl="1"/>
            <a:r>
              <a:rPr lang="en-US" dirty="0"/>
              <a:t>Floodplain-related definitions still separate for ease of state and federal program review.</a:t>
            </a:r>
          </a:p>
          <a:p>
            <a:pPr lvl="1"/>
            <a:r>
              <a:rPr lang="en-US" dirty="0"/>
              <a:t>Sign definitions include graphics</a:t>
            </a:r>
          </a:p>
          <a:p>
            <a:pPr lvl="1"/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F41CA63-21B4-48C1-8E64-4017436D5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933141"/>
              </p:ext>
            </p:extLst>
          </p:nvPr>
        </p:nvGraphicFramePr>
        <p:xfrm>
          <a:off x="6808304" y="1434285"/>
          <a:ext cx="4442792" cy="973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339">
                  <a:extLst>
                    <a:ext uri="{9D8B030D-6E8A-4147-A177-3AD203B41FA5}">
                      <a16:colId xmlns:a16="http://schemas.microsoft.com/office/drawing/2014/main" val="4108735503"/>
                    </a:ext>
                  </a:extLst>
                </a:gridCol>
                <a:gridCol w="3518453">
                  <a:extLst>
                    <a:ext uri="{9D8B030D-6E8A-4147-A177-3AD203B41FA5}">
                      <a16:colId xmlns:a16="http://schemas.microsoft.com/office/drawing/2014/main" val="3183734393"/>
                    </a:ext>
                  </a:extLst>
                </a:gridCol>
              </a:tblGrid>
              <a:tr h="32454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25-8.1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Rules for Interpretation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492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25-8.2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Rules of Measurement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18391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25-8.3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0644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B731AC-4F7B-4BDC-8889-4BF89F7C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33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1803CA-9E42-BD4F-344F-424651F283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511"/>
          <a:stretch/>
        </p:blipFill>
        <p:spPr>
          <a:xfrm>
            <a:off x="7200900" y="2407920"/>
            <a:ext cx="3868737" cy="24487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307EA33-FEAD-1A35-8DD8-22F5C5DE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7775" y="4540250"/>
            <a:ext cx="32956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183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Appendix A: Submission Requirements for Specific Applications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85881"/>
            <a:ext cx="6689651" cy="4891082"/>
          </a:xfrm>
        </p:spPr>
        <p:txBody>
          <a:bodyPr/>
          <a:lstStyle/>
          <a:p>
            <a:r>
              <a:rPr lang="en-US" dirty="0"/>
              <a:t>Specific requirements for site plans and building permits placed in appendix</a:t>
            </a:r>
          </a:p>
          <a:p>
            <a:endParaRPr lang="en-US" dirty="0"/>
          </a:p>
          <a:p>
            <a:r>
              <a:rPr lang="en-US" dirty="0"/>
              <a:t>Makes the ordinance easier to read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105B6-AC27-4D4D-AB71-894EB9D76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228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5E5DCA-1A33-4E82-98D4-4A0AE64C7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2150" r="8719" b="15572"/>
          <a:stretch/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14D1E8-CCB8-9E16-D5E1-5825091EBD1D}"/>
              </a:ext>
            </a:extLst>
          </p:cNvPr>
          <p:cNvSpPr/>
          <p:nvPr/>
        </p:nvSpPr>
        <p:spPr>
          <a:xfrm>
            <a:off x="-2" y="-3"/>
            <a:ext cx="12192001" cy="6858003"/>
          </a:xfrm>
          <a:prstGeom prst="rect">
            <a:avLst/>
          </a:prstGeom>
          <a:gradFill flip="none" rotWithShape="1">
            <a:gsLst>
              <a:gs pos="25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62000">
                <a:srgbClr val="00A0DE">
                  <a:alpha val="8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203CB-5402-443C-B4D3-106E10C75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245" y="1477425"/>
            <a:ext cx="9591870" cy="941049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434343"/>
                </a:solidFill>
              </a:rPr>
              <a:t>Next Steps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626A6A-4186-42DE-9CFB-A2474D04096E}"/>
              </a:ext>
            </a:extLst>
          </p:cNvPr>
          <p:cNvCxnSpPr>
            <a:cxnSpLocks/>
          </p:cNvCxnSpPr>
          <p:nvPr/>
        </p:nvCxnSpPr>
        <p:spPr>
          <a:xfrm>
            <a:off x="1114832" y="2997103"/>
            <a:ext cx="10540834" cy="0"/>
          </a:xfrm>
          <a:prstGeom prst="line">
            <a:avLst/>
          </a:prstGeom>
          <a:ln w="57150">
            <a:solidFill>
              <a:srgbClr val="00A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F9C5-0EAD-4247-A198-66A4C394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6084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5E5DCA-1A33-4E82-98D4-4A0AE64C7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2150" r="8719" b="15572"/>
          <a:stretch/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14D1E8-CCB8-9E16-D5E1-5825091EBD1D}"/>
              </a:ext>
            </a:extLst>
          </p:cNvPr>
          <p:cNvSpPr/>
          <p:nvPr/>
        </p:nvSpPr>
        <p:spPr>
          <a:xfrm>
            <a:off x="-2" y="-3"/>
            <a:ext cx="12192001" cy="6858003"/>
          </a:xfrm>
          <a:prstGeom prst="rect">
            <a:avLst/>
          </a:prstGeom>
          <a:gradFill flip="none" rotWithShape="1">
            <a:gsLst>
              <a:gs pos="25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62000">
                <a:srgbClr val="00A0DE">
                  <a:alpha val="8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203CB-5402-443C-B4D3-106E10C75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" y="193448"/>
            <a:ext cx="12192002" cy="180839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34343"/>
                </a:solidFill>
              </a:rPr>
              <a:t>Council </a:t>
            </a:r>
            <a:r>
              <a:rPr lang="en-US">
                <a:solidFill>
                  <a:srgbClr val="434343"/>
                </a:solidFill>
              </a:rPr>
              <a:t>and Commission</a:t>
            </a:r>
            <a:br>
              <a:rPr lang="en-US" dirty="0">
                <a:solidFill>
                  <a:srgbClr val="434343"/>
                </a:solidFill>
              </a:rPr>
            </a:br>
            <a:r>
              <a:rPr lang="en-US" dirty="0">
                <a:solidFill>
                  <a:srgbClr val="434343"/>
                </a:solidFill>
              </a:rPr>
              <a:t>Questions and Comments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626A6A-4186-42DE-9CFB-A2474D04096E}"/>
              </a:ext>
            </a:extLst>
          </p:cNvPr>
          <p:cNvCxnSpPr>
            <a:cxnSpLocks/>
          </p:cNvCxnSpPr>
          <p:nvPr/>
        </p:nvCxnSpPr>
        <p:spPr>
          <a:xfrm>
            <a:off x="825583" y="2078040"/>
            <a:ext cx="10540834" cy="0"/>
          </a:xfrm>
          <a:prstGeom prst="line">
            <a:avLst/>
          </a:prstGeom>
          <a:ln w="57150">
            <a:solidFill>
              <a:srgbClr val="00A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434C868-BB0D-486A-B3A3-CDEF59B0D1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4" t="869" r="10123" b="-1"/>
          <a:stretch/>
        </p:blipFill>
        <p:spPr>
          <a:xfrm>
            <a:off x="7511750" y="4724407"/>
            <a:ext cx="1625944" cy="16259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17855D-AA60-4958-AEF2-508683FEA2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22126" r="27527" b="10456"/>
          <a:stretch/>
        </p:blipFill>
        <p:spPr>
          <a:xfrm>
            <a:off x="5283028" y="4724405"/>
            <a:ext cx="1625945" cy="1625941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80124D2-82A8-4856-803D-176FE99291B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1"/>
          <a:stretch/>
        </p:blipFill>
        <p:spPr>
          <a:xfrm>
            <a:off x="3054306" y="4724401"/>
            <a:ext cx="1625944" cy="1625945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C216A52-8039-4120-BE2A-A095F7B9466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0"/>
          <a:stretch/>
        </p:blipFill>
        <p:spPr>
          <a:xfrm>
            <a:off x="825583" y="4724400"/>
            <a:ext cx="1625945" cy="1625946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9AE1787-2761-496F-B5F6-CCFBA61EBB0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/>
          <a:stretch/>
        </p:blipFill>
        <p:spPr>
          <a:xfrm>
            <a:off x="9740472" y="4724400"/>
            <a:ext cx="1625945" cy="162593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65C5E9-907D-455B-9C98-1E85025EBF31}"/>
              </a:ext>
            </a:extLst>
          </p:cNvPr>
          <p:cNvSpPr txBox="1"/>
          <p:nvPr/>
        </p:nvSpPr>
        <p:spPr>
          <a:xfrm>
            <a:off x="8610599" y="6337025"/>
            <a:ext cx="2832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OneDecatur.org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F9C5-0EAD-4247-A198-66A4C394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5501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5CFC-2DE6-4726-B6DC-AAE71D69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8C2EE-F8D6-4F4F-9753-901FB17693E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285881"/>
            <a:ext cx="9813966" cy="736647"/>
          </a:xfrm>
        </p:spPr>
        <p:txBody>
          <a:bodyPr/>
          <a:lstStyle/>
          <a:p>
            <a:r>
              <a:rPr lang="en-US" dirty="0"/>
              <a:t>Set zoning ordinance for adoption at public hearing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87AF76-58F4-45D6-AADC-B82DABB35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37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9E6883-446C-83F2-30EC-92160EEAEFF0}"/>
              </a:ext>
            </a:extLst>
          </p:cNvPr>
          <p:cNvGrpSpPr/>
          <p:nvPr/>
        </p:nvGrpSpPr>
        <p:grpSpPr>
          <a:xfrm>
            <a:off x="2443060" y="2692200"/>
            <a:ext cx="6848680" cy="3231350"/>
            <a:chOff x="1335753" y="1314209"/>
            <a:chExt cx="9520494" cy="4491968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82CECAAD-22F5-9239-555B-10C326C31B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"/>
            <a:stretch/>
          </p:blipFill>
          <p:spPr bwMode="auto">
            <a:xfrm>
              <a:off x="1335753" y="1314209"/>
              <a:ext cx="9520494" cy="449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4EC182-6CDA-E415-869A-D3ECDFED9992}"/>
                </a:ext>
              </a:extLst>
            </p:cNvPr>
            <p:cNvSpPr/>
            <p:nvPr/>
          </p:nvSpPr>
          <p:spPr>
            <a:xfrm>
              <a:off x="1569720" y="1640840"/>
              <a:ext cx="646706" cy="258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294E05E-3C20-9DF6-74AB-73BBFEDE7590}"/>
                </a:ext>
              </a:extLst>
            </p:cNvPr>
            <p:cNvSpPr/>
            <p:nvPr/>
          </p:nvSpPr>
          <p:spPr>
            <a:xfrm>
              <a:off x="3835400" y="1640840"/>
              <a:ext cx="939800" cy="258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1C5CE8-FC37-0A87-BCA3-8393CF1D702B}"/>
                </a:ext>
              </a:extLst>
            </p:cNvPr>
            <p:cNvSpPr/>
            <p:nvPr/>
          </p:nvSpPr>
          <p:spPr>
            <a:xfrm>
              <a:off x="6096000" y="1640840"/>
              <a:ext cx="746760" cy="258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86BD4CA-3B20-3C2C-B8B9-AAD4D1E49D8F}"/>
                </a:ext>
              </a:extLst>
            </p:cNvPr>
            <p:cNvSpPr/>
            <p:nvPr/>
          </p:nvSpPr>
          <p:spPr>
            <a:xfrm>
              <a:off x="8336280" y="1640840"/>
              <a:ext cx="746760" cy="258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470F5E4-99ED-0548-9B7E-A56F63B18EA8}"/>
                </a:ext>
              </a:extLst>
            </p:cNvPr>
            <p:cNvSpPr/>
            <p:nvPr/>
          </p:nvSpPr>
          <p:spPr>
            <a:xfrm>
              <a:off x="6488277" y="4107747"/>
              <a:ext cx="1435686" cy="1435686"/>
            </a:xfrm>
            <a:prstGeom prst="ellipse">
              <a:avLst/>
            </a:prstGeom>
            <a:noFill/>
            <a:ln w="152400">
              <a:solidFill>
                <a:srgbClr val="19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BF8953-3A66-11B1-6A26-1BBA4C563584}"/>
                </a:ext>
              </a:extLst>
            </p:cNvPr>
            <p:cNvSpPr/>
            <p:nvPr/>
          </p:nvSpPr>
          <p:spPr>
            <a:xfrm>
              <a:off x="4245535" y="4092507"/>
              <a:ext cx="1435686" cy="1435686"/>
            </a:xfrm>
            <a:prstGeom prst="ellipse">
              <a:avLst/>
            </a:prstGeom>
            <a:noFill/>
            <a:ln w="152400">
              <a:solidFill>
                <a:srgbClr val="19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FDAEC63-6166-C9D2-0DF2-55DCF2438722}"/>
                </a:ext>
              </a:extLst>
            </p:cNvPr>
            <p:cNvSpPr/>
            <p:nvPr/>
          </p:nvSpPr>
          <p:spPr>
            <a:xfrm>
              <a:off x="1954033" y="4092507"/>
              <a:ext cx="1435686" cy="1435686"/>
            </a:xfrm>
            <a:prstGeom prst="ellipse">
              <a:avLst/>
            </a:prstGeom>
            <a:noFill/>
            <a:ln w="152400">
              <a:solidFill>
                <a:srgbClr val="19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0487EDD-046E-0314-1966-39A354DD7ECF}"/>
                </a:ext>
              </a:extLst>
            </p:cNvPr>
            <p:cNvSpPr/>
            <p:nvPr/>
          </p:nvSpPr>
          <p:spPr>
            <a:xfrm>
              <a:off x="8746260" y="4076910"/>
              <a:ext cx="1435686" cy="1435686"/>
            </a:xfrm>
            <a:prstGeom prst="ellipse">
              <a:avLst/>
            </a:prstGeom>
            <a:noFill/>
            <a:ln w="1524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33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767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5CFC-2DE6-4726-B6DC-AAE71D69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dirty="0"/>
              <a:t>Project Status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596EA8-6440-4598-9955-F8E413D7CD79}"/>
              </a:ext>
            </a:extLst>
          </p:cNvPr>
          <p:cNvSpPr/>
          <p:nvPr/>
        </p:nvSpPr>
        <p:spPr>
          <a:xfrm>
            <a:off x="6472680" y="4076910"/>
            <a:ext cx="1466881" cy="1466881"/>
          </a:xfrm>
          <a:prstGeom prst="ellipse">
            <a:avLst/>
          </a:prstGeom>
          <a:noFill/>
          <a:ln w="1270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B80B0D-7439-4648-86DD-74C3E801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0BD4A02-5D0C-BFAC-28A7-AD94F7AA92E4}"/>
              </a:ext>
            </a:extLst>
          </p:cNvPr>
          <p:cNvGrpSpPr/>
          <p:nvPr/>
        </p:nvGrpSpPr>
        <p:grpSpPr>
          <a:xfrm>
            <a:off x="1335753" y="1314209"/>
            <a:ext cx="9520494" cy="4491968"/>
            <a:chOff x="1335753" y="1314209"/>
            <a:chExt cx="9520494" cy="449196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55"/>
            <a:stretch/>
          </p:blipFill>
          <p:spPr bwMode="auto">
            <a:xfrm>
              <a:off x="1335753" y="1314209"/>
              <a:ext cx="9520494" cy="4491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6C27F91-F866-F72F-B3EE-733DFE981B65}"/>
                </a:ext>
              </a:extLst>
            </p:cNvPr>
            <p:cNvSpPr/>
            <p:nvPr/>
          </p:nvSpPr>
          <p:spPr>
            <a:xfrm>
              <a:off x="1569720" y="1640840"/>
              <a:ext cx="646706" cy="258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9E54EB-27DF-7362-670D-FD13E0FACC93}"/>
                </a:ext>
              </a:extLst>
            </p:cNvPr>
            <p:cNvSpPr/>
            <p:nvPr/>
          </p:nvSpPr>
          <p:spPr>
            <a:xfrm>
              <a:off x="3835400" y="1640840"/>
              <a:ext cx="939800" cy="258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7921E97-7AC6-B3C4-0CFB-B5F17E800E25}"/>
                </a:ext>
              </a:extLst>
            </p:cNvPr>
            <p:cNvSpPr/>
            <p:nvPr/>
          </p:nvSpPr>
          <p:spPr>
            <a:xfrm>
              <a:off x="6096000" y="1640840"/>
              <a:ext cx="746760" cy="258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BD52B0-339F-2267-AE30-7216FA96ECF6}"/>
                </a:ext>
              </a:extLst>
            </p:cNvPr>
            <p:cNvSpPr/>
            <p:nvPr/>
          </p:nvSpPr>
          <p:spPr>
            <a:xfrm>
              <a:off x="8336280" y="1640840"/>
              <a:ext cx="746760" cy="258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3BF1B1C-61F4-EB32-2D03-0775A859507B}"/>
                </a:ext>
              </a:extLst>
            </p:cNvPr>
            <p:cNvSpPr/>
            <p:nvPr/>
          </p:nvSpPr>
          <p:spPr>
            <a:xfrm>
              <a:off x="6488277" y="4107747"/>
              <a:ext cx="1435686" cy="1435686"/>
            </a:xfrm>
            <a:prstGeom prst="ellipse">
              <a:avLst/>
            </a:prstGeom>
            <a:noFill/>
            <a:ln w="152400">
              <a:solidFill>
                <a:srgbClr val="19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CD8E56-892E-495A-AADC-7328507B1C97}"/>
                </a:ext>
              </a:extLst>
            </p:cNvPr>
            <p:cNvSpPr/>
            <p:nvPr/>
          </p:nvSpPr>
          <p:spPr>
            <a:xfrm>
              <a:off x="4245535" y="4092507"/>
              <a:ext cx="1435686" cy="1435686"/>
            </a:xfrm>
            <a:prstGeom prst="ellipse">
              <a:avLst/>
            </a:prstGeom>
            <a:noFill/>
            <a:ln w="152400">
              <a:solidFill>
                <a:srgbClr val="19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CAA1ADA-EB15-882E-4C2D-69CB3372ED3E}"/>
                </a:ext>
              </a:extLst>
            </p:cNvPr>
            <p:cNvSpPr/>
            <p:nvPr/>
          </p:nvSpPr>
          <p:spPr>
            <a:xfrm>
              <a:off x="1954033" y="4092507"/>
              <a:ext cx="1435686" cy="1435686"/>
            </a:xfrm>
            <a:prstGeom prst="ellipse">
              <a:avLst/>
            </a:prstGeom>
            <a:noFill/>
            <a:ln w="152400">
              <a:solidFill>
                <a:srgbClr val="193D6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F1B3C7-C705-D61F-448A-1D7001EE79B0}"/>
                </a:ext>
              </a:extLst>
            </p:cNvPr>
            <p:cNvSpPr/>
            <p:nvPr/>
          </p:nvSpPr>
          <p:spPr>
            <a:xfrm>
              <a:off x="8746260" y="4076910"/>
              <a:ext cx="1435686" cy="1435686"/>
            </a:xfrm>
            <a:prstGeom prst="ellipse">
              <a:avLst/>
            </a:prstGeom>
            <a:noFill/>
            <a:ln w="152400"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highlight>
                  <a:srgbClr val="FF3300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397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Themes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455009"/>
            <a:ext cx="4260573" cy="489108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Make the Zoning Ordinance Easier to Use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Implement One Decatur Policies </a:t>
            </a:r>
          </a:p>
          <a:p>
            <a:pPr marL="0" indent="0">
              <a:buNone/>
            </a:pPr>
            <a:r>
              <a:rPr lang="en-US" dirty="0"/>
              <a:t>Modernize Districts and Uses</a:t>
            </a:r>
          </a:p>
          <a:p>
            <a:pPr marL="0" indent="0">
              <a:buNone/>
            </a:pPr>
            <a:r>
              <a:rPr lang="en-US" dirty="0"/>
              <a:t>Improve Quality of Development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5CEDB8-4AB2-49AD-8F0F-5ACFF55196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308" y="877559"/>
            <a:ext cx="2832321" cy="3657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E3327-4D5F-48E0-8945-D96F1793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FED6044-8926-78C5-3B2F-B9D37988A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509" y="1950876"/>
            <a:ext cx="3017586" cy="3899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74320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25E5DCA-1A33-4E82-98D4-4A0AE64C7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" t="12150" r="8719" b="15572"/>
          <a:stretch/>
        </p:blipFill>
        <p:spPr>
          <a:xfrm>
            <a:off x="-1" y="-2"/>
            <a:ext cx="12192001" cy="68580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614D1E8-CCB8-9E16-D5E1-5825091EBD1D}"/>
              </a:ext>
            </a:extLst>
          </p:cNvPr>
          <p:cNvSpPr/>
          <p:nvPr/>
        </p:nvSpPr>
        <p:spPr>
          <a:xfrm>
            <a:off x="-2" y="-3"/>
            <a:ext cx="12192001" cy="6858003"/>
          </a:xfrm>
          <a:prstGeom prst="rect">
            <a:avLst/>
          </a:prstGeom>
          <a:gradFill flip="none" rotWithShape="1">
            <a:gsLst>
              <a:gs pos="25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62000">
                <a:srgbClr val="00A0DE">
                  <a:alpha val="8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F203CB-5402-443C-B4D3-106E10C753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245" y="1477425"/>
            <a:ext cx="9591870" cy="941049"/>
          </a:xfrm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434343"/>
                </a:solidFill>
              </a:rPr>
              <a:t>Overview of Ordinance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4626A6A-4186-42DE-9CFB-A2474D04096E}"/>
              </a:ext>
            </a:extLst>
          </p:cNvPr>
          <p:cNvCxnSpPr>
            <a:cxnSpLocks/>
          </p:cNvCxnSpPr>
          <p:nvPr/>
        </p:nvCxnSpPr>
        <p:spPr>
          <a:xfrm>
            <a:off x="1114832" y="2997103"/>
            <a:ext cx="10540834" cy="0"/>
          </a:xfrm>
          <a:prstGeom prst="line">
            <a:avLst/>
          </a:prstGeom>
          <a:ln w="57150">
            <a:solidFill>
              <a:srgbClr val="00A0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F7F9C5-0EAD-4247-A198-66A4C3943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66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62FBFC1E-A522-4D57-9CB9-0DEAF06AB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818689"/>
              </p:ext>
            </p:extLst>
          </p:nvPr>
        </p:nvGraphicFramePr>
        <p:xfrm>
          <a:off x="838201" y="1111445"/>
          <a:ext cx="6847114" cy="5117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285">
                  <a:extLst>
                    <a:ext uri="{9D8B030D-6E8A-4147-A177-3AD203B41FA5}">
                      <a16:colId xmlns:a16="http://schemas.microsoft.com/office/drawing/2014/main" val="1774748969"/>
                    </a:ext>
                  </a:extLst>
                </a:gridCol>
                <a:gridCol w="4778829">
                  <a:extLst>
                    <a:ext uri="{9D8B030D-6E8A-4147-A177-3AD203B41FA5}">
                      <a16:colId xmlns:a16="http://schemas.microsoft.com/office/drawing/2014/main" val="2720404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972728"/>
                  </a:ext>
                </a:extLst>
              </a:tr>
              <a:tr h="3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25-1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Provisions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9577671"/>
                  </a:ext>
                </a:extLst>
              </a:tr>
              <a:tr h="39310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25-2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Administration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081676"/>
                  </a:ext>
                </a:extLst>
              </a:tr>
              <a:tr h="39310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25-3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Zoning Districts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554909"/>
                  </a:ext>
                </a:extLst>
              </a:tr>
              <a:tr h="39310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25-4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 Regulations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6572561"/>
                  </a:ext>
                </a:extLst>
              </a:tr>
              <a:tr h="393109"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25-5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Standards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7629169"/>
                  </a:ext>
                </a:extLst>
              </a:tr>
              <a:tr h="4147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25-6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Nonconformities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178058"/>
                  </a:ext>
                </a:extLst>
              </a:tr>
              <a:tr h="3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25-7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Enforcement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1019555"/>
                  </a:ext>
                </a:extLst>
              </a:tr>
              <a:tr h="3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 25-8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Definitions and Rules of Measurement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0394865"/>
                  </a:ext>
                </a:extLst>
              </a:tr>
              <a:tr h="3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193D6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rgbClr val="193D6B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9067162"/>
                  </a:ext>
                </a:extLst>
              </a:tr>
              <a:tr h="393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Appendix 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solidFill>
                            <a:srgbClr val="193D6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Submission Requirements for Specific Applications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45524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of Zoning Ordinance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69E98-26F6-4F06-BFF2-4AD4DDA04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3F864-76B8-D71F-8FD5-84FBC4E95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627" y="1468812"/>
            <a:ext cx="3520745" cy="4549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2483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6B7E9B-D607-D9EE-0754-7547FF6C4D14}"/>
              </a:ext>
            </a:extLst>
          </p:cNvPr>
          <p:cNvSpPr/>
          <p:nvPr/>
        </p:nvSpPr>
        <p:spPr>
          <a:xfrm rot="16200000">
            <a:off x="4461258" y="3216139"/>
            <a:ext cx="3629706" cy="2291942"/>
          </a:xfrm>
          <a:prstGeom prst="rect">
            <a:avLst/>
          </a:prstGeom>
          <a:gradFill flip="none" rotWithShape="1">
            <a:gsLst>
              <a:gs pos="23000">
                <a:schemeClr val="accent1">
                  <a:lumMod val="0"/>
                  <a:lumOff val="100000"/>
                  <a:alpha val="80000"/>
                </a:schemeClr>
              </a:gs>
              <a:gs pos="10000">
                <a:schemeClr val="accent1">
                  <a:lumMod val="0"/>
                  <a:lumOff val="100000"/>
                  <a:alpha val="80000"/>
                </a:schemeClr>
              </a:gs>
              <a:gs pos="90000">
                <a:srgbClr val="FFC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25-1: General Provisions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E7E932-7B4D-42AD-9A31-E77BAF4F3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31" y="1285881"/>
            <a:ext cx="6626466" cy="48910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Apply to the zoning ordinance generally</a:t>
            </a:r>
          </a:p>
          <a:p>
            <a:endParaRPr lang="en-US" dirty="0"/>
          </a:p>
          <a:p>
            <a:r>
              <a:rPr lang="en-US" b="1" dirty="0">
                <a:solidFill>
                  <a:srgbClr val="00A0DE"/>
                </a:solidFill>
              </a:rPr>
              <a:t>NEW</a:t>
            </a:r>
            <a:r>
              <a:rPr lang="en-US" dirty="0"/>
              <a:t> Transitional provisions: what happens to ongoing and approved development when the new ordinance takes effect</a:t>
            </a:r>
          </a:p>
          <a:p>
            <a:pPr lvl="1"/>
            <a:r>
              <a:rPr lang="en-US" dirty="0"/>
              <a:t>Violations Continue</a:t>
            </a:r>
          </a:p>
          <a:p>
            <a:pPr lvl="1"/>
            <a:r>
              <a:rPr lang="en-US" dirty="0"/>
              <a:t>Pending Applications Proceed under Old Regulations, but at applicant’s option may be subject to New Ordinance</a:t>
            </a:r>
          </a:p>
          <a:p>
            <a:pPr lvl="1"/>
            <a:r>
              <a:rPr lang="en-US" dirty="0"/>
              <a:t>New Applications Use New Ordinance</a:t>
            </a:r>
          </a:p>
          <a:p>
            <a:pPr lvl="1"/>
            <a:r>
              <a:rPr lang="en-US" dirty="0"/>
              <a:t>Zoning District Names Converted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D8D5EFD7-80B5-499E-A991-32867539AE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027909"/>
              </p:ext>
            </p:extLst>
          </p:nvPr>
        </p:nvGraphicFramePr>
        <p:xfrm>
          <a:off x="7850578" y="1491120"/>
          <a:ext cx="2932217" cy="4146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7786">
                  <a:extLst>
                    <a:ext uri="{9D8B030D-6E8A-4147-A177-3AD203B41FA5}">
                      <a16:colId xmlns:a16="http://schemas.microsoft.com/office/drawing/2014/main" val="4108735503"/>
                    </a:ext>
                  </a:extLst>
                </a:gridCol>
                <a:gridCol w="2054431">
                  <a:extLst>
                    <a:ext uri="{9D8B030D-6E8A-4147-A177-3AD203B41FA5}">
                      <a16:colId xmlns:a16="http://schemas.microsoft.com/office/drawing/2014/main" val="3183734393"/>
                    </a:ext>
                  </a:extLst>
                </a:gridCol>
              </a:tblGrid>
              <a:tr h="32454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25-1.1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492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25-1.2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18391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25-1.3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Purpose and Intent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0644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25-1.4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41049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25-1.5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Comprehensive Plan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82658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25-1.6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Relationship with Other Laws, Covenants, or Deeds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13542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25-1.7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Official Zoning Map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259429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25-1.8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Transitional Provisions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68919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25-1.9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Severability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0649475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25-1.10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Date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717366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CF8508-3CC8-42E8-832A-CAA8B1D5C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686F10D-C8B6-5FF3-9CFB-03ACA9087BC5}"/>
              </a:ext>
            </a:extLst>
          </p:cNvPr>
          <p:cNvSpPr/>
          <p:nvPr/>
        </p:nvSpPr>
        <p:spPr>
          <a:xfrm>
            <a:off x="7277097" y="4479804"/>
            <a:ext cx="469903" cy="4445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D6CCAE-D76C-7A65-98D7-3D36B107528A}"/>
              </a:ext>
            </a:extLst>
          </p:cNvPr>
          <p:cNvSpPr/>
          <p:nvPr/>
        </p:nvSpPr>
        <p:spPr>
          <a:xfrm>
            <a:off x="7721600" y="4441704"/>
            <a:ext cx="3187700" cy="574796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81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E497AC-77EE-45BE-9D94-44B614C00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25-2: Administration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FF57F1EA-9DFB-442E-9810-F8C81999F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358589"/>
              </p:ext>
            </p:extLst>
          </p:nvPr>
        </p:nvGraphicFramePr>
        <p:xfrm>
          <a:off x="7850578" y="1491120"/>
          <a:ext cx="2932217" cy="2656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282">
                  <a:extLst>
                    <a:ext uri="{9D8B030D-6E8A-4147-A177-3AD203B41FA5}">
                      <a16:colId xmlns:a16="http://schemas.microsoft.com/office/drawing/2014/main" val="4108735503"/>
                    </a:ext>
                  </a:extLst>
                </a:gridCol>
                <a:gridCol w="2196935">
                  <a:extLst>
                    <a:ext uri="{9D8B030D-6E8A-4147-A177-3AD203B41FA5}">
                      <a16:colId xmlns:a16="http://schemas.microsoft.com/office/drawing/2014/main" val="3183734393"/>
                    </a:ext>
                  </a:extLst>
                </a:gridCol>
              </a:tblGrid>
              <a:tr h="324545">
                <a:tc>
                  <a:txBody>
                    <a:bodyPr/>
                    <a:lstStyle/>
                    <a:p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25-2.1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 Table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84922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25-2.2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Advisory and Decision-making Bodies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018391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25-2.3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Application Requirements and Procedures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06446"/>
                  </a:ext>
                </a:extLst>
              </a:tr>
              <a:tr h="3245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solidFill>
                            <a:schemeClr val="bg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25-2.4</a:t>
                      </a:r>
                      <a:endParaRPr lang="en-US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 Specific Review Procedures and Decision Standards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0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41049"/>
                  </a:ext>
                </a:extLst>
              </a:tr>
            </a:tbl>
          </a:graphicData>
        </a:graphic>
      </p:graphicFrame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1CB95372-F6D0-4BFE-82FF-AC59030F7054}"/>
              </a:ext>
            </a:extLst>
          </p:cNvPr>
          <p:cNvSpPr txBox="1">
            <a:spLocks/>
          </p:cNvSpPr>
          <p:nvPr/>
        </p:nvSpPr>
        <p:spPr>
          <a:xfrm>
            <a:off x="838200" y="1285881"/>
            <a:ext cx="6868886" cy="4891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2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SzPct val="90000"/>
              <a:buFont typeface="Courier New" panose="02070309020205020404" pitchFamily="49" charset="0"/>
              <a:buChar char="o"/>
              <a:defRPr sz="24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Arial" panose="020B0604020202020204" pitchFamily="34" charset="0"/>
              <a:buChar char="•"/>
              <a:defRPr sz="1800" b="0" kern="12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Consolidates all development review procedures</a:t>
            </a:r>
          </a:p>
          <a:p>
            <a:pPr lvl="1"/>
            <a:r>
              <a:rPr lang="en-US" dirty="0"/>
              <a:t>Summary table of development review responsibilities</a:t>
            </a:r>
          </a:p>
          <a:p>
            <a:pPr lvl="1"/>
            <a:r>
              <a:rPr lang="en-US" dirty="0"/>
              <a:t>Powers and duties of City Council, Planning Commission, BOZA, other commissions, committees, and staff</a:t>
            </a:r>
          </a:p>
          <a:p>
            <a:pPr lvl="2"/>
            <a:r>
              <a:rPr lang="en-US" dirty="0"/>
              <a:t>Including Director’s authority to delegate to staff</a:t>
            </a:r>
          </a:p>
          <a:p>
            <a:pPr lvl="1"/>
            <a:r>
              <a:rPr lang="en-US" dirty="0"/>
              <a:t>Standard (Common) application review procedures</a:t>
            </a:r>
          </a:p>
          <a:p>
            <a:pPr lvl="1"/>
            <a:r>
              <a:rPr lang="en-US" dirty="0"/>
              <a:t>Procedures for each type of application and review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BEB93-1B4B-433F-AEB7-115CBD09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4C02B-A2C7-4BC1-85AC-1453B85FEFF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89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93D6B"/>
      </a:dk1>
      <a:lt1>
        <a:sysClr val="window" lastClr="FFFFFF"/>
      </a:lt1>
      <a:dk2>
        <a:srgbClr val="595959"/>
      </a:dk2>
      <a:lt2>
        <a:srgbClr val="FFFFFF"/>
      </a:lt2>
      <a:accent1>
        <a:srgbClr val="7093D2"/>
      </a:accent1>
      <a:accent2>
        <a:srgbClr val="7F7F7F"/>
      </a:accent2>
      <a:accent3>
        <a:srgbClr val="FFD965"/>
      </a:accent3>
      <a:accent4>
        <a:srgbClr val="1F3864"/>
      </a:accent4>
      <a:accent5>
        <a:srgbClr val="C55A11"/>
      </a:accent5>
      <a:accent6>
        <a:srgbClr val="BF9000"/>
      </a:accent6>
      <a:hlink>
        <a:srgbClr val="2F5496"/>
      </a:hlink>
      <a:folHlink>
        <a:srgbClr val="2F5496"/>
      </a:folHlink>
    </a:clrScheme>
    <a:fontScheme name="Custom 4">
      <a:majorFont>
        <a:latin typeface="Proxima Nova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784B9EE5BD8948BECE81F009726456" ma:contentTypeVersion="11" ma:contentTypeDescription="Create a new document." ma:contentTypeScope="" ma:versionID="645e631eec23d10872ed0ffd2a71b422">
  <xsd:schema xmlns:xsd="http://www.w3.org/2001/XMLSchema" xmlns:xs="http://www.w3.org/2001/XMLSchema" xmlns:p="http://schemas.microsoft.com/office/2006/metadata/properties" xmlns:ns3="9ee8e388-5bc3-4229-8d3d-44dff77c6b08" xmlns:ns4="29d7c375-f8ab-4d7a-90a2-512048163cd8" targetNamespace="http://schemas.microsoft.com/office/2006/metadata/properties" ma:root="true" ma:fieldsID="e203e54212471a3280d84675cb35684f" ns3:_="" ns4:_="">
    <xsd:import namespace="9ee8e388-5bc3-4229-8d3d-44dff77c6b08"/>
    <xsd:import namespace="29d7c375-f8ab-4d7a-90a2-512048163cd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e8e388-5bc3-4229-8d3d-44dff77c6b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7c375-f8ab-4d7a-90a2-512048163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6FF265F-2A61-4A17-A554-762E73FF5643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29d7c375-f8ab-4d7a-90a2-512048163cd8"/>
    <ds:schemaRef ds:uri="http://purl.org/dc/terms/"/>
    <ds:schemaRef ds:uri="http://schemas.microsoft.com/office/infopath/2007/PartnerControls"/>
    <ds:schemaRef ds:uri="http://purl.org/dc/elements/1.1/"/>
    <ds:schemaRef ds:uri="http://www.w3.org/XML/1998/namespace"/>
    <ds:schemaRef ds:uri="9ee8e388-5bc3-4229-8d3d-44dff77c6b08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F521C2F-2B7A-4BD0-B476-B9E81A749C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0F94BD-A948-4A39-8EC8-5DE7FE705E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e8e388-5bc3-4229-8d3d-44dff77c6b08"/>
    <ds:schemaRef ds:uri="29d7c375-f8ab-4d7a-90a2-512048163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6196</TotalTime>
  <Words>2062</Words>
  <Application>Microsoft Office PowerPoint</Application>
  <PresentationFormat>Widescreen</PresentationFormat>
  <Paragraphs>420</Paragraphs>
  <Slides>37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Courier New</vt:lpstr>
      <vt:lpstr>Gill Sans MT</vt:lpstr>
      <vt:lpstr>Gill Sans Nova Cond</vt:lpstr>
      <vt:lpstr>Wingdings</vt:lpstr>
      <vt:lpstr>Office Theme</vt:lpstr>
      <vt:lpstr>Zoning Ordinance Workshop</vt:lpstr>
      <vt:lpstr>AGENDA</vt:lpstr>
      <vt:lpstr>Background</vt:lpstr>
      <vt:lpstr>Project Status</vt:lpstr>
      <vt:lpstr>Key Themes</vt:lpstr>
      <vt:lpstr>Overview of Ordinance</vt:lpstr>
      <vt:lpstr>Structure of Zoning Ordinance </vt:lpstr>
      <vt:lpstr>Section 25-1: General Provisions</vt:lpstr>
      <vt:lpstr>Section 25-2: Administration</vt:lpstr>
      <vt:lpstr>Sec. 25-2.1 Summary Table</vt:lpstr>
      <vt:lpstr>Review Procedure Flow Charts</vt:lpstr>
      <vt:lpstr>Section 25-2: Administration</vt:lpstr>
      <vt:lpstr>Section 25-2: Administration</vt:lpstr>
      <vt:lpstr>Section 25-3: Zoning Districts</vt:lpstr>
      <vt:lpstr>Section 25-3:  Zoning District Format</vt:lpstr>
      <vt:lpstr>Section 25-3: Zoning Districts (Agricultural &amp; Residential)</vt:lpstr>
      <vt:lpstr>Section 25-3: Zoning Districts  (Nonresidential or Mixed Use)</vt:lpstr>
      <vt:lpstr>Section 25-3.3: Planned Development Districts</vt:lpstr>
      <vt:lpstr>Section 25-4: Use Regulations</vt:lpstr>
      <vt:lpstr>Section 25-4.2: Principal Uses (The Use Table) </vt:lpstr>
      <vt:lpstr>Section 25-4.2: Principal Uses (The Use Table) </vt:lpstr>
      <vt:lpstr>Section 25-5: Development Standards</vt:lpstr>
      <vt:lpstr>Sec. 25-5.1: Mobility, Circulation, &amp; Connectivity Standards Sec. 25-5.2: Off-Street Parking and Loading Standards</vt:lpstr>
      <vt:lpstr>Section 25-5.3.3. Landscaped Buffers</vt:lpstr>
      <vt:lpstr>Section 25-5.4: Open Space Set-Aside Standards</vt:lpstr>
      <vt:lpstr>Section 25-5.5 Fence and Wall Standards Section 25-5.6 Exterior Lighting Standards</vt:lpstr>
      <vt:lpstr>Section 25-5.7 Form &amp; Design</vt:lpstr>
      <vt:lpstr>Section 25-5.8 Neighborhood Compatibility</vt:lpstr>
      <vt:lpstr>25-5.9 Signs | 25-5.10 Floodplain Management 25- 5.11 Stormwater Management</vt:lpstr>
      <vt:lpstr>Section 25-5.12: Green Building Incentives</vt:lpstr>
      <vt:lpstr>Section 25-6: Nonconformities</vt:lpstr>
      <vt:lpstr>Section 25-7: Enforcement</vt:lpstr>
      <vt:lpstr>Section 25-8: Definitions and Rules of Measurement</vt:lpstr>
      <vt:lpstr>Appendix A: Submission Requirements for Specific Applications</vt:lpstr>
      <vt:lpstr>Next Steps</vt:lpstr>
      <vt:lpstr>Council and Commission Questions and Comments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Peterson</dc:creator>
  <cp:lastModifiedBy>David Henning</cp:lastModifiedBy>
  <cp:revision>161</cp:revision>
  <cp:lastPrinted>2020-01-07T21:36:00Z</cp:lastPrinted>
  <dcterms:created xsi:type="dcterms:W3CDTF">2019-02-04T17:02:24Z</dcterms:created>
  <dcterms:modified xsi:type="dcterms:W3CDTF">2022-08-17T15:46:49Z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0x010100B0784B9EE5BD8948BECE81F009726456</vt:lpwstr>
  </property>
</Properties>
</file>