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1" r:id="rId7"/>
    <p:sldId id="262" r:id="rId8"/>
    <p:sldId id="269" r:id="rId9"/>
    <p:sldId id="270" r:id="rId10"/>
    <p:sldId id="263" r:id="rId11"/>
    <p:sldId id="268" r:id="rId12"/>
    <p:sldId id="271" r:id="rId13"/>
    <p:sldId id="264" r:id="rId14"/>
    <p:sldId id="266" r:id="rId15"/>
    <p:sldId id="265" r:id="rId16"/>
    <p:sldId id="26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45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98A30DD-BEB5-4D76-9C5C-2244A5EF0F7B}"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4BF7D-9F6C-4526-867F-FBA6CB75593C}" type="slidenum">
              <a:rPr lang="en-US" smtClean="0"/>
              <a:t>‹#›</a:t>
            </a:fld>
            <a:endParaRPr lang="en-US"/>
          </a:p>
        </p:txBody>
      </p:sp>
    </p:spTree>
    <p:extLst>
      <p:ext uri="{BB962C8B-B14F-4D97-AF65-F5344CB8AC3E}">
        <p14:creationId xmlns:p14="http://schemas.microsoft.com/office/powerpoint/2010/main" val="2023420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8A30DD-BEB5-4D76-9C5C-2244A5EF0F7B}"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4BF7D-9F6C-4526-867F-FBA6CB75593C}" type="slidenum">
              <a:rPr lang="en-US" smtClean="0"/>
              <a:t>‹#›</a:t>
            </a:fld>
            <a:endParaRPr lang="en-US"/>
          </a:p>
        </p:txBody>
      </p:sp>
    </p:spTree>
    <p:extLst>
      <p:ext uri="{BB962C8B-B14F-4D97-AF65-F5344CB8AC3E}">
        <p14:creationId xmlns:p14="http://schemas.microsoft.com/office/powerpoint/2010/main" val="2484240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198A30DD-BEB5-4D76-9C5C-2244A5EF0F7B}" type="datetimeFigureOut">
              <a:rPr lang="en-US" smtClean="0"/>
              <a:t>1/14/2022</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4774BF7D-9F6C-4526-867F-FBA6CB75593C}" type="slidenum">
              <a:rPr lang="en-US" smtClean="0"/>
              <a:t>‹#›</a:t>
            </a:fld>
            <a:endParaRPr lang="en-US"/>
          </a:p>
        </p:txBody>
      </p:sp>
    </p:spTree>
    <p:extLst>
      <p:ext uri="{BB962C8B-B14F-4D97-AF65-F5344CB8AC3E}">
        <p14:creationId xmlns:p14="http://schemas.microsoft.com/office/powerpoint/2010/main" val="1016013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8A30DD-BEB5-4D76-9C5C-2244A5EF0F7B}"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4BF7D-9F6C-4526-867F-FBA6CB75593C}" type="slidenum">
              <a:rPr lang="en-US" smtClean="0"/>
              <a:t>‹#›</a:t>
            </a:fld>
            <a:endParaRPr lang="en-US"/>
          </a:p>
        </p:txBody>
      </p:sp>
    </p:spTree>
    <p:extLst>
      <p:ext uri="{BB962C8B-B14F-4D97-AF65-F5344CB8AC3E}">
        <p14:creationId xmlns:p14="http://schemas.microsoft.com/office/powerpoint/2010/main" val="3908702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198A30DD-BEB5-4D76-9C5C-2244A5EF0F7B}" type="datetimeFigureOut">
              <a:rPr lang="en-US" smtClean="0"/>
              <a:t>1/14/2022</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774BF7D-9F6C-4526-867F-FBA6CB75593C}" type="slidenum">
              <a:rPr lang="en-US" smtClean="0"/>
              <a:t>‹#›</a:t>
            </a:fld>
            <a:endParaRPr lang="en-US"/>
          </a:p>
        </p:txBody>
      </p:sp>
    </p:spTree>
    <p:extLst>
      <p:ext uri="{BB962C8B-B14F-4D97-AF65-F5344CB8AC3E}">
        <p14:creationId xmlns:p14="http://schemas.microsoft.com/office/powerpoint/2010/main" val="21251428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8A30DD-BEB5-4D76-9C5C-2244A5EF0F7B}" type="datetimeFigureOut">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74BF7D-9F6C-4526-867F-FBA6CB75593C}" type="slidenum">
              <a:rPr lang="en-US" smtClean="0"/>
              <a:t>‹#›</a:t>
            </a:fld>
            <a:endParaRPr lang="en-US"/>
          </a:p>
        </p:txBody>
      </p:sp>
    </p:spTree>
    <p:extLst>
      <p:ext uri="{BB962C8B-B14F-4D97-AF65-F5344CB8AC3E}">
        <p14:creationId xmlns:p14="http://schemas.microsoft.com/office/powerpoint/2010/main" val="1096282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98A30DD-BEB5-4D76-9C5C-2244A5EF0F7B}" type="datetimeFigureOut">
              <a:rPr lang="en-US" smtClean="0"/>
              <a:t>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74BF7D-9F6C-4526-867F-FBA6CB75593C}" type="slidenum">
              <a:rPr lang="en-US" smtClean="0"/>
              <a:t>‹#›</a:t>
            </a:fld>
            <a:endParaRPr lang="en-US"/>
          </a:p>
        </p:txBody>
      </p:sp>
    </p:spTree>
    <p:extLst>
      <p:ext uri="{BB962C8B-B14F-4D97-AF65-F5344CB8AC3E}">
        <p14:creationId xmlns:p14="http://schemas.microsoft.com/office/powerpoint/2010/main" val="1289412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98A30DD-BEB5-4D76-9C5C-2244A5EF0F7B}" type="datetimeFigureOut">
              <a:rPr lang="en-US" smtClean="0"/>
              <a:t>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74BF7D-9F6C-4526-867F-FBA6CB75593C}" type="slidenum">
              <a:rPr lang="en-US" smtClean="0"/>
              <a:t>‹#›</a:t>
            </a:fld>
            <a:endParaRPr lang="en-US"/>
          </a:p>
        </p:txBody>
      </p:sp>
    </p:spTree>
    <p:extLst>
      <p:ext uri="{BB962C8B-B14F-4D97-AF65-F5344CB8AC3E}">
        <p14:creationId xmlns:p14="http://schemas.microsoft.com/office/powerpoint/2010/main" val="2967362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8A30DD-BEB5-4D76-9C5C-2244A5EF0F7B}" type="datetimeFigureOut">
              <a:rPr lang="en-US" smtClean="0"/>
              <a:t>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74BF7D-9F6C-4526-867F-FBA6CB75593C}" type="slidenum">
              <a:rPr lang="en-US" smtClean="0"/>
              <a:t>‹#›</a:t>
            </a:fld>
            <a:endParaRPr lang="en-US"/>
          </a:p>
        </p:txBody>
      </p:sp>
    </p:spTree>
    <p:extLst>
      <p:ext uri="{BB962C8B-B14F-4D97-AF65-F5344CB8AC3E}">
        <p14:creationId xmlns:p14="http://schemas.microsoft.com/office/powerpoint/2010/main" val="905710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98A30DD-BEB5-4D76-9C5C-2244A5EF0F7B}" type="datetimeFigureOut">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74BF7D-9F6C-4526-867F-FBA6CB75593C}" type="slidenum">
              <a:rPr lang="en-US" smtClean="0"/>
              <a:t>‹#›</a:t>
            </a:fld>
            <a:endParaRPr lang="en-US"/>
          </a:p>
        </p:txBody>
      </p:sp>
    </p:spTree>
    <p:extLst>
      <p:ext uri="{BB962C8B-B14F-4D97-AF65-F5344CB8AC3E}">
        <p14:creationId xmlns:p14="http://schemas.microsoft.com/office/powerpoint/2010/main" val="4014647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98A30DD-BEB5-4D76-9C5C-2244A5EF0F7B}" type="datetimeFigureOut">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74BF7D-9F6C-4526-867F-FBA6CB75593C}" type="slidenum">
              <a:rPr lang="en-US" smtClean="0"/>
              <a:t>‹#›</a:t>
            </a:fld>
            <a:endParaRPr lang="en-US"/>
          </a:p>
        </p:txBody>
      </p:sp>
    </p:spTree>
    <p:extLst>
      <p:ext uri="{BB962C8B-B14F-4D97-AF65-F5344CB8AC3E}">
        <p14:creationId xmlns:p14="http://schemas.microsoft.com/office/powerpoint/2010/main" val="1427288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198A30DD-BEB5-4D76-9C5C-2244A5EF0F7B}" type="datetimeFigureOut">
              <a:rPr lang="en-US" smtClean="0"/>
              <a:t>1/14/2022</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774BF7D-9F6C-4526-867F-FBA6CB75593C}" type="slidenum">
              <a:rPr lang="en-US" smtClean="0"/>
              <a:t>‹#›</a:t>
            </a:fld>
            <a:endParaRPr lang="en-US"/>
          </a:p>
        </p:txBody>
      </p:sp>
    </p:spTree>
    <p:extLst>
      <p:ext uri="{BB962C8B-B14F-4D97-AF65-F5344CB8AC3E}">
        <p14:creationId xmlns:p14="http://schemas.microsoft.com/office/powerpoint/2010/main" val="336428811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000874" y="2667000"/>
            <a:ext cx="5191126" cy="1457325"/>
          </a:xfrm>
        </p:spPr>
        <p:txBody>
          <a:bodyPr>
            <a:normAutofit/>
          </a:bodyPr>
          <a:lstStyle/>
          <a:p>
            <a:r>
              <a:rPr lang="en-US" sz="3600" dirty="0" smtClean="0">
                <a:latin typeface="Franklin Gothic Demi" panose="020B0703020102020204" pitchFamily="34" charset="0"/>
              </a:rPr>
              <a:t>One Decatur 2022 Annual Update</a:t>
            </a:r>
            <a:endParaRPr lang="en-US" sz="3600" dirty="0">
              <a:latin typeface="Franklin Gothic Demi" panose="020B0703020102020204" pitchFamily="34" charset="0"/>
            </a:endParaRPr>
          </a:p>
        </p:txBody>
      </p:sp>
      <p:sp>
        <p:nvSpPr>
          <p:cNvPr id="3" name="Subtitle 2"/>
          <p:cNvSpPr>
            <a:spLocks noGrp="1"/>
          </p:cNvSpPr>
          <p:nvPr>
            <p:ph type="subTitle" idx="1"/>
          </p:nvPr>
        </p:nvSpPr>
        <p:spPr>
          <a:xfrm>
            <a:off x="7000874" y="4933951"/>
            <a:ext cx="5191126" cy="1905000"/>
          </a:xfrm>
        </p:spPr>
        <p:txBody>
          <a:bodyPr/>
          <a:lstStyle/>
          <a:p>
            <a:r>
              <a:rPr lang="en-US" dirty="0" smtClean="0"/>
              <a:t>Planning Commission Meeting  </a:t>
            </a:r>
          </a:p>
          <a:p>
            <a:r>
              <a:rPr lang="en-US" dirty="0" smtClean="0"/>
              <a:t>January 18</a:t>
            </a:r>
            <a:r>
              <a:rPr lang="en-US" baseline="30000" dirty="0" smtClean="0"/>
              <a:t>th</a:t>
            </a:r>
            <a:r>
              <a:rPr lang="en-US" dirty="0" smtClean="0"/>
              <a:t>, 2022</a:t>
            </a:r>
            <a:endParaRPr lang="en-US" dirty="0"/>
          </a:p>
        </p:txBody>
      </p:sp>
      <p:pic>
        <p:nvPicPr>
          <p:cNvPr id="4" name="Picture 3"/>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7000874" y="0"/>
            <a:ext cx="5191125" cy="2595563"/>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5624" r="16955"/>
          <a:stretch/>
        </p:blipFill>
        <p:spPr>
          <a:xfrm>
            <a:off x="0" y="0"/>
            <a:ext cx="7000875" cy="6858001"/>
          </a:xfrm>
          <a:prstGeom prst="rect">
            <a:avLst/>
          </a:prstGeom>
        </p:spPr>
      </p:pic>
    </p:spTree>
    <p:extLst>
      <p:ext uri="{BB962C8B-B14F-4D97-AF65-F5344CB8AC3E}">
        <p14:creationId xmlns:p14="http://schemas.microsoft.com/office/powerpoint/2010/main" val="1361106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Updates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Improved Internet Access</a:t>
            </a:r>
          </a:p>
          <a:p>
            <a:pPr lvl="1"/>
            <a:r>
              <a:rPr lang="en-US" dirty="0" smtClean="0"/>
              <a:t>AM 1.1 Establish partnerships to improve access to high speed internet.</a:t>
            </a:r>
          </a:p>
          <a:p>
            <a:pPr lvl="1"/>
            <a:r>
              <a:rPr lang="en-US" dirty="0" smtClean="0"/>
              <a:t>AM 1.2 Evaluate the feasibility of establishing public </a:t>
            </a:r>
            <a:r>
              <a:rPr lang="en-US" dirty="0" err="1" smtClean="0"/>
              <a:t>wi-fi</a:t>
            </a:r>
            <a:r>
              <a:rPr lang="en-US" dirty="0" smtClean="0"/>
              <a:t> in key locations.</a:t>
            </a:r>
          </a:p>
          <a:p>
            <a:pPr lvl="1"/>
            <a:r>
              <a:rPr lang="en-US" dirty="0" smtClean="0"/>
              <a:t>Joe Wheeler has begun installing their </a:t>
            </a:r>
            <a:r>
              <a:rPr lang="en-US" dirty="0" err="1" smtClean="0"/>
              <a:t>FlashFiber</a:t>
            </a:r>
            <a:r>
              <a:rPr lang="en-US" dirty="0" smtClean="0"/>
              <a:t> in their service areas, which includes some parts of Decatur and the surrounding area.</a:t>
            </a:r>
          </a:p>
          <a:p>
            <a:pPr lvl="1"/>
            <a:r>
              <a:rPr lang="en-US" dirty="0" smtClean="0"/>
              <a:t>The Downtown Decatur public </a:t>
            </a:r>
            <a:r>
              <a:rPr lang="en-US" dirty="0" err="1" smtClean="0"/>
              <a:t>wi-fi</a:t>
            </a:r>
            <a:r>
              <a:rPr lang="en-US" dirty="0" smtClean="0"/>
              <a:t> project has been successful and has continued from the pilot program that started over a year ago.</a:t>
            </a:r>
          </a:p>
          <a:p>
            <a:r>
              <a:rPr lang="en-US" dirty="0" smtClean="0"/>
              <a:t>PR 1.4 Create Regulatory fast-track program</a:t>
            </a:r>
          </a:p>
          <a:p>
            <a:pPr lvl="1"/>
            <a:r>
              <a:rPr lang="en-US" dirty="0" smtClean="0"/>
              <a:t>ZTAs to allow administrative approval for Home Occupations and Temporary Businesses are being reviewed now to allow people wanting to start these types of businesses to do so without going through BOZA.</a:t>
            </a:r>
          </a:p>
          <a:p>
            <a:r>
              <a:rPr lang="en-US" dirty="0" smtClean="0"/>
              <a:t>QP 8 Maintain Historical Assets and QP 4.1 Develop a “maintain, revitalize, redevelop program for neighborhoods”.</a:t>
            </a:r>
          </a:p>
          <a:p>
            <a:pPr lvl="1"/>
            <a:r>
              <a:rPr lang="en-US" dirty="0" smtClean="0"/>
              <a:t>Caroline Swope, Historic Preservation Specialist, has been reaching out to assist property owners with historic tax credits. Decatur is the only city in the state that does this. To date, if all of the approved projects proceed, Caroline has located approximately $3,500,000 in historic tax credits for property owners, equaling a $7.9 million dollar investment in our historic properties.</a:t>
            </a:r>
          </a:p>
        </p:txBody>
      </p:sp>
      <p:pic>
        <p:nvPicPr>
          <p:cNvPr id="4" name="Picture 3"/>
          <p:cNvPicPr>
            <a:picLocks noChangeAspect="1"/>
          </p:cNvPicPr>
          <p:nvPr/>
        </p:nvPicPr>
        <p:blipFill>
          <a:blip r:embed="rId2"/>
          <a:stretch>
            <a:fillRect/>
          </a:stretch>
        </p:blipFill>
        <p:spPr>
          <a:xfrm>
            <a:off x="8552373" y="0"/>
            <a:ext cx="3639627" cy="1822862"/>
          </a:xfrm>
          <a:prstGeom prst="rect">
            <a:avLst/>
          </a:prstGeom>
        </p:spPr>
      </p:pic>
    </p:spTree>
    <p:extLst>
      <p:ext uri="{BB962C8B-B14F-4D97-AF65-F5344CB8AC3E}">
        <p14:creationId xmlns:p14="http://schemas.microsoft.com/office/powerpoint/2010/main" val="509052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Updates</a:t>
            </a:r>
            <a:endParaRPr lang="en-US" dirty="0"/>
          </a:p>
        </p:txBody>
      </p:sp>
      <p:sp>
        <p:nvSpPr>
          <p:cNvPr id="3" name="Content Placeholder 2"/>
          <p:cNvSpPr>
            <a:spLocks noGrp="1"/>
          </p:cNvSpPr>
          <p:nvPr>
            <p:ph idx="1"/>
          </p:nvPr>
        </p:nvSpPr>
        <p:spPr/>
        <p:txBody>
          <a:bodyPr>
            <a:normAutofit lnSpcReduction="10000"/>
          </a:bodyPr>
          <a:lstStyle/>
          <a:p>
            <a:r>
              <a:rPr lang="en-US" dirty="0" smtClean="0"/>
              <a:t>CO </a:t>
            </a:r>
            <a:r>
              <a:rPr lang="en-US" dirty="0"/>
              <a:t>1.5: Continue to emphasize career and vocational </a:t>
            </a:r>
            <a:r>
              <a:rPr lang="en-US" dirty="0" smtClean="0"/>
              <a:t>education</a:t>
            </a:r>
          </a:p>
          <a:p>
            <a:pPr lvl="1"/>
            <a:r>
              <a:rPr lang="en-US" dirty="0"/>
              <a:t>DCS will be breaking ground in the spring on a new Career Academies of Decatur building which will give students more resources to learn career skills. It will include heavy equipment simulators along with classroom space for an EMT section, medical career facility, engineering program, and computer labs. The new building will also provide more space for the programs the Career Academies offer and free up additional space at the current location</a:t>
            </a:r>
            <a:r>
              <a:rPr lang="en-US" dirty="0" smtClean="0"/>
              <a:t>.</a:t>
            </a:r>
          </a:p>
          <a:p>
            <a:r>
              <a:rPr lang="en-US" dirty="0"/>
              <a:t>PR 6.1: Conduct a Summit on Collaborative </a:t>
            </a:r>
            <a:r>
              <a:rPr lang="en-US" dirty="0" smtClean="0"/>
              <a:t>Branding</a:t>
            </a:r>
          </a:p>
          <a:p>
            <a:pPr lvl="1"/>
            <a:r>
              <a:rPr lang="en-US" dirty="0"/>
              <a:t>The City Council has approved an annual contract with Red Sage to work on a marketing campaign for the City of Decatur. Red Sage is a local company that wants to help Decatur "Tell its own story" and highlight all the positive things going on in and around the City right now.</a:t>
            </a:r>
          </a:p>
          <a:p>
            <a:r>
              <a:rPr lang="en-US" dirty="0" smtClean="0"/>
              <a:t>For a complete list of updates, see the 2022 One Decatur Update document.</a:t>
            </a:r>
            <a:endParaRPr lang="en-US" dirty="0"/>
          </a:p>
        </p:txBody>
      </p:sp>
      <p:pic>
        <p:nvPicPr>
          <p:cNvPr id="4" name="Picture 3"/>
          <p:cNvPicPr>
            <a:picLocks noChangeAspect="1"/>
          </p:cNvPicPr>
          <p:nvPr/>
        </p:nvPicPr>
        <p:blipFill>
          <a:blip r:embed="rId2"/>
          <a:stretch>
            <a:fillRect/>
          </a:stretch>
        </p:blipFill>
        <p:spPr>
          <a:xfrm>
            <a:off x="8552373" y="0"/>
            <a:ext cx="3639627" cy="1822862"/>
          </a:xfrm>
          <a:prstGeom prst="rect">
            <a:avLst/>
          </a:prstGeom>
        </p:spPr>
      </p:pic>
    </p:spTree>
    <p:extLst>
      <p:ext uri="{BB962C8B-B14F-4D97-AF65-F5344CB8AC3E}">
        <p14:creationId xmlns:p14="http://schemas.microsoft.com/office/powerpoint/2010/main" val="1661526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915" y="314102"/>
            <a:ext cx="9784080" cy="1508760"/>
          </a:xfrm>
        </p:spPr>
        <p:txBody>
          <a:bodyPr/>
          <a:lstStyle/>
          <a:p>
            <a:r>
              <a:rPr lang="en-US" dirty="0" smtClean="0"/>
              <a:t>Overall Status of objectives</a:t>
            </a:r>
            <a:endParaRPr lang="en-US" dirty="0"/>
          </a:p>
        </p:txBody>
      </p:sp>
      <p:pic>
        <p:nvPicPr>
          <p:cNvPr id="5" name="Content Placeholder 4"/>
          <p:cNvPicPr>
            <a:picLocks noGrp="1" noChangeAspect="1"/>
          </p:cNvPicPr>
          <p:nvPr>
            <p:ph idx="1"/>
          </p:nvPr>
        </p:nvPicPr>
        <p:blipFill>
          <a:blip r:embed="rId2"/>
          <a:stretch>
            <a:fillRect/>
          </a:stretch>
        </p:blipFill>
        <p:spPr>
          <a:xfrm>
            <a:off x="417915" y="2370195"/>
            <a:ext cx="6839303" cy="3892582"/>
          </a:xfrm>
          <a:prstGeom prst="rect">
            <a:avLst/>
          </a:prstGeom>
        </p:spPr>
      </p:pic>
      <p:pic>
        <p:nvPicPr>
          <p:cNvPr id="4" name="Picture 3"/>
          <p:cNvPicPr>
            <a:picLocks noChangeAspect="1"/>
          </p:cNvPicPr>
          <p:nvPr/>
        </p:nvPicPr>
        <p:blipFill>
          <a:blip r:embed="rId3"/>
          <a:stretch>
            <a:fillRect/>
          </a:stretch>
        </p:blipFill>
        <p:spPr>
          <a:xfrm>
            <a:off x="8552373" y="0"/>
            <a:ext cx="3639627" cy="1822862"/>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398127936"/>
              </p:ext>
            </p:extLst>
          </p:nvPr>
        </p:nvGraphicFramePr>
        <p:xfrm>
          <a:off x="8018299" y="3587151"/>
          <a:ext cx="3365499" cy="1676400"/>
        </p:xfrm>
        <a:graphic>
          <a:graphicData uri="http://schemas.openxmlformats.org/drawingml/2006/table">
            <a:tbl>
              <a:tblPr/>
              <a:tblGrid>
                <a:gridCol w="2195029">
                  <a:extLst>
                    <a:ext uri="{9D8B030D-6E8A-4147-A177-3AD203B41FA5}">
                      <a16:colId xmlns:a16="http://schemas.microsoft.com/office/drawing/2014/main" val="2652848924"/>
                    </a:ext>
                  </a:extLst>
                </a:gridCol>
                <a:gridCol w="561445">
                  <a:extLst>
                    <a:ext uri="{9D8B030D-6E8A-4147-A177-3AD203B41FA5}">
                      <a16:colId xmlns:a16="http://schemas.microsoft.com/office/drawing/2014/main" val="2830660022"/>
                    </a:ext>
                  </a:extLst>
                </a:gridCol>
                <a:gridCol w="609025">
                  <a:extLst>
                    <a:ext uri="{9D8B030D-6E8A-4147-A177-3AD203B41FA5}">
                      <a16:colId xmlns:a16="http://schemas.microsoft.com/office/drawing/2014/main" val="1001341753"/>
                    </a:ext>
                  </a:extLst>
                </a:gridCol>
              </a:tblGrid>
              <a:tr h="209550">
                <a:tc>
                  <a:txBody>
                    <a:bodyPr/>
                    <a:lstStyle/>
                    <a:p>
                      <a:pPr algn="l" fontAlgn="ctr"/>
                      <a:r>
                        <a:rPr lang="en-US" sz="1100" b="1" i="0" u="none" strike="noStrike">
                          <a:solidFill>
                            <a:srgbClr val="000000"/>
                          </a:solidFill>
                          <a:effectLst/>
                          <a:latin typeface="Calibri" panose="020F0502020204030204" pitchFamily="34" charset="0"/>
                        </a:rPr>
                        <a:t>  All Objectives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1" i="0" u="none" strike="noStrike">
                          <a:solidFill>
                            <a:srgbClr val="000000"/>
                          </a:solidFill>
                          <a:effectLst/>
                          <a:latin typeface="Calibri" panose="020F0502020204030204" pitchFamily="34" charset="0"/>
                        </a:rPr>
                        <a:t> 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1" i="0" u="none" strike="noStrike">
                          <a:solidFill>
                            <a:srgbClr val="000000"/>
                          </a:solidFill>
                          <a:effectLst/>
                          <a:latin typeface="Calibri" panose="020F0502020204030204" pitchFamily="34" charset="0"/>
                        </a:rPr>
                        <a:t> Percent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94043382"/>
                  </a:ext>
                </a:extLst>
              </a:tr>
              <a:tr h="209550">
                <a:tc>
                  <a:txBody>
                    <a:bodyPr/>
                    <a:lstStyle/>
                    <a:p>
                      <a:pPr algn="l" fontAlgn="ctr"/>
                      <a:r>
                        <a:rPr lang="en-US" sz="1100" b="0" i="0" u="none" strike="noStrike">
                          <a:solidFill>
                            <a:srgbClr val="000000"/>
                          </a:solidFill>
                          <a:effectLst/>
                          <a:latin typeface="Calibri" panose="020F0502020204030204" pitchFamily="34" charset="0"/>
                        </a:rPr>
                        <a:t>  Complete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11903287"/>
                  </a:ext>
                </a:extLst>
              </a:tr>
              <a:tr h="209550">
                <a:tc>
                  <a:txBody>
                    <a:bodyPr/>
                    <a:lstStyle/>
                    <a:p>
                      <a:pPr algn="l" fontAlgn="ctr"/>
                      <a:r>
                        <a:rPr lang="en-US" sz="1100" b="0" i="0" u="none" strike="noStrike">
                          <a:solidFill>
                            <a:srgbClr val="000000"/>
                          </a:solidFill>
                          <a:effectLst/>
                          <a:latin typeface="Calibri" panose="020F0502020204030204" pitchFamily="34" charset="0"/>
                        </a:rPr>
                        <a:t>  Complete and Ongoing</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Calibri" panose="020F0502020204030204" pitchFamily="34" charset="0"/>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Calibri" panose="020F0502020204030204" pitchFamily="34" charset="0"/>
                        </a:rPr>
                        <a:t>33%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39655230"/>
                  </a:ext>
                </a:extLst>
              </a:tr>
              <a:tr h="209550">
                <a:tc>
                  <a:txBody>
                    <a:bodyPr/>
                    <a:lstStyle/>
                    <a:p>
                      <a:pPr algn="l" fontAlgn="ctr"/>
                      <a:r>
                        <a:rPr lang="en-US" sz="1100" b="0" i="0" u="none" strike="noStrike">
                          <a:solidFill>
                            <a:srgbClr val="000000"/>
                          </a:solidFill>
                          <a:effectLst/>
                          <a:latin typeface="Calibri" panose="020F0502020204030204" pitchFamily="34" charset="0"/>
                        </a:rPr>
                        <a:t>  Ongoing</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Calibri" panose="020F0502020204030204" pitchFamily="34" charset="0"/>
                        </a:rPr>
                        <a:t>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Calibri" panose="020F0502020204030204" pitchFamily="34" charset="0"/>
                        </a:rPr>
                        <a:t>46%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66422541"/>
                  </a:ext>
                </a:extLst>
              </a:tr>
              <a:tr h="209550">
                <a:tc>
                  <a:txBody>
                    <a:bodyPr/>
                    <a:lstStyle/>
                    <a:p>
                      <a:pPr algn="l" fontAlgn="ctr"/>
                      <a:r>
                        <a:rPr lang="en-US" sz="1100" b="0" i="0" u="none" strike="noStrike">
                          <a:solidFill>
                            <a:srgbClr val="000000"/>
                          </a:solidFill>
                          <a:effectLst/>
                          <a:latin typeface="Calibri" panose="020F0502020204030204" pitchFamily="34" charset="0"/>
                        </a:rPr>
                        <a:t>  Underway</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Calibri" panose="020F0502020204030204" pitchFamily="34" charset="0"/>
                        </a:rPr>
                        <a:t>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88489298"/>
                  </a:ext>
                </a:extLst>
              </a:tr>
              <a:tr h="209550">
                <a:tc>
                  <a:txBody>
                    <a:bodyPr/>
                    <a:lstStyle/>
                    <a:p>
                      <a:pPr algn="l" fontAlgn="ctr"/>
                      <a:r>
                        <a:rPr lang="en-US" sz="1100" b="0" i="0" u="none" strike="noStrike">
                          <a:solidFill>
                            <a:srgbClr val="000000"/>
                          </a:solidFill>
                          <a:effectLst/>
                          <a:latin typeface="Calibri" panose="020F0502020204030204" pitchFamily="34" charset="0"/>
                        </a:rPr>
                        <a:t>  Initiated</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9569770"/>
                  </a:ext>
                </a:extLst>
              </a:tr>
              <a:tr h="209550">
                <a:tc>
                  <a:txBody>
                    <a:bodyPr/>
                    <a:lstStyle/>
                    <a:p>
                      <a:pPr algn="l" fontAlgn="ctr"/>
                      <a:r>
                        <a:rPr lang="en-US" sz="1100" b="0" i="0" u="none" strike="noStrike">
                          <a:solidFill>
                            <a:srgbClr val="000000"/>
                          </a:solidFill>
                          <a:effectLst/>
                          <a:latin typeface="Calibri" panose="020F0502020204030204" pitchFamily="34" charset="0"/>
                        </a:rPr>
                        <a:t>  Future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Calibri" panose="020F0502020204030204" pitchFamily="34" charset="0"/>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Calibri" panose="020F0502020204030204" pitchFamily="34" charset="0"/>
                        </a:rPr>
                        <a:t>11%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65020416"/>
                  </a:ext>
                </a:extLst>
              </a:tr>
              <a:tr h="209550">
                <a:tc>
                  <a:txBody>
                    <a:bodyPr/>
                    <a:lstStyle/>
                    <a:p>
                      <a:pPr algn="l" fontAlgn="ctr"/>
                      <a:r>
                        <a:rPr lang="en-US" sz="1100" b="1" i="0" u="none" strike="noStrike">
                          <a:solidFill>
                            <a:srgbClr val="000000"/>
                          </a:solidFill>
                          <a:effectLst/>
                          <a:latin typeface="Calibri" panose="020F0502020204030204" pitchFamily="34" charset="0"/>
                        </a:rPr>
                        <a:t>  Total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000000"/>
                          </a:solidFill>
                          <a:effectLst/>
                          <a:latin typeface="Calibri" panose="020F0502020204030204" pitchFamily="34" charset="0"/>
                        </a:rPr>
                        <a:t>141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dirty="0">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65646292"/>
                  </a:ext>
                </a:extLst>
              </a:tr>
            </a:tbl>
          </a:graphicData>
        </a:graphic>
      </p:graphicFrame>
    </p:spTree>
    <p:extLst>
      <p:ext uri="{BB962C8B-B14F-4D97-AF65-F5344CB8AC3E}">
        <p14:creationId xmlns:p14="http://schemas.microsoft.com/office/powerpoint/2010/main" val="3219803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919" y="284176"/>
            <a:ext cx="7349454" cy="1508760"/>
          </a:xfrm>
        </p:spPr>
        <p:txBody>
          <a:bodyPr/>
          <a:lstStyle/>
          <a:p>
            <a:r>
              <a:rPr lang="en-US" dirty="0" smtClean="0"/>
              <a:t>Re-evaluate future land use</a:t>
            </a:r>
            <a:endParaRPr lang="en-US" dirty="0"/>
          </a:p>
        </p:txBody>
      </p:sp>
      <p:sp>
        <p:nvSpPr>
          <p:cNvPr id="7" name="Content Placeholder 6"/>
          <p:cNvSpPr>
            <a:spLocks noGrp="1"/>
          </p:cNvSpPr>
          <p:nvPr>
            <p:ph idx="1"/>
          </p:nvPr>
        </p:nvSpPr>
        <p:spPr/>
        <p:txBody>
          <a:bodyPr>
            <a:normAutofit/>
          </a:bodyPr>
          <a:lstStyle/>
          <a:p>
            <a:r>
              <a:rPr lang="en-US" dirty="0" smtClean="0"/>
              <a:t>As requested by the Planning Commission in December, we have created Land Use Maps for their review.</a:t>
            </a:r>
          </a:p>
          <a:p>
            <a:r>
              <a:rPr lang="en-US" dirty="0" smtClean="0"/>
              <a:t>On the upcoming slides…</a:t>
            </a:r>
          </a:p>
          <a:p>
            <a:pPr lvl="1"/>
            <a:r>
              <a:rPr lang="en-US" dirty="0" smtClean="0"/>
              <a:t>The Land Use Map from the One Decatur Comprehensive Plan (2018).</a:t>
            </a:r>
          </a:p>
          <a:p>
            <a:pPr lvl="1"/>
            <a:r>
              <a:rPr lang="en-US" dirty="0" smtClean="0"/>
              <a:t>The Current Land Use Map (next slide) shows the current land use. </a:t>
            </a:r>
          </a:p>
          <a:p>
            <a:pPr lvl="2"/>
            <a:r>
              <a:rPr lang="en-US" dirty="0" smtClean="0"/>
              <a:t>The map is based on Zoning, with some minor changes where the zoning did not match the actual land use (i.e. a church in residential, commercial use in Industrial Zone, etc.).</a:t>
            </a:r>
          </a:p>
          <a:p>
            <a:pPr lvl="2"/>
            <a:r>
              <a:rPr lang="en-US" dirty="0" smtClean="0"/>
              <a:t>Since it is based on zoning and ownership parcels, it is a somewhat generalized map.</a:t>
            </a:r>
          </a:p>
          <a:p>
            <a:pPr lvl="2"/>
            <a:r>
              <a:rPr lang="en-US" dirty="0" smtClean="0"/>
              <a:t>This map shows the current state and can be used to identify changes that have been made and determine their consistency with the One Decatur Plan.</a:t>
            </a:r>
          </a:p>
          <a:p>
            <a:pPr lvl="1"/>
            <a:r>
              <a:rPr lang="en-US" dirty="0" smtClean="0"/>
              <a:t>The Future Land Use Map is exactly what was in the One Decatur Plan from 2018.</a:t>
            </a:r>
          </a:p>
          <a:p>
            <a:pPr lvl="2"/>
            <a:r>
              <a:rPr lang="en-US" dirty="0" smtClean="0"/>
              <a:t>Review this map and see if any updates are needed at this time.</a:t>
            </a:r>
            <a:endParaRPr lang="en-US" dirty="0"/>
          </a:p>
        </p:txBody>
      </p:sp>
      <p:pic>
        <p:nvPicPr>
          <p:cNvPr id="8" name="Picture 7"/>
          <p:cNvPicPr>
            <a:picLocks noChangeAspect="1"/>
          </p:cNvPicPr>
          <p:nvPr/>
        </p:nvPicPr>
        <p:blipFill>
          <a:blip r:embed="rId2"/>
          <a:stretch>
            <a:fillRect/>
          </a:stretch>
        </p:blipFill>
        <p:spPr>
          <a:xfrm>
            <a:off x="8552373" y="0"/>
            <a:ext cx="3639627" cy="1822862"/>
          </a:xfrm>
          <a:prstGeom prst="rect">
            <a:avLst/>
          </a:prstGeom>
        </p:spPr>
      </p:pic>
    </p:spTree>
    <p:extLst>
      <p:ext uri="{BB962C8B-B14F-4D97-AF65-F5344CB8AC3E}">
        <p14:creationId xmlns:p14="http://schemas.microsoft.com/office/powerpoint/2010/main" val="1649926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90050" y="0"/>
            <a:ext cx="8411901" cy="6858000"/>
          </a:xfrm>
          <a:prstGeom prst="rect">
            <a:avLst/>
          </a:prstGeom>
        </p:spPr>
      </p:pic>
    </p:spTree>
    <p:extLst>
      <p:ext uri="{BB962C8B-B14F-4D97-AF65-F5344CB8AC3E}">
        <p14:creationId xmlns:p14="http://schemas.microsoft.com/office/powerpoint/2010/main" val="713512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3078" y="8847"/>
            <a:ext cx="8705842" cy="6840305"/>
          </a:xfrm>
          <a:prstGeom prst="rect">
            <a:avLst/>
          </a:prstGeom>
        </p:spPr>
      </p:pic>
    </p:spTree>
    <p:extLst>
      <p:ext uri="{BB962C8B-B14F-4D97-AF65-F5344CB8AC3E}">
        <p14:creationId xmlns:p14="http://schemas.microsoft.com/office/powerpoint/2010/main" val="268507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1818" y="0"/>
            <a:ext cx="8728363" cy="6858000"/>
          </a:xfrm>
          <a:prstGeom prst="rect">
            <a:avLst/>
          </a:prstGeom>
        </p:spPr>
      </p:pic>
    </p:spTree>
    <p:extLst>
      <p:ext uri="{BB962C8B-B14F-4D97-AF65-F5344CB8AC3E}">
        <p14:creationId xmlns:p14="http://schemas.microsoft.com/office/powerpoint/2010/main" val="617997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Commercial Development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Related to multiple objectives under Advancing Our Prosperity.</a:t>
            </a:r>
          </a:p>
          <a:p>
            <a:r>
              <a:rPr lang="en-US" dirty="0" smtClean="0"/>
              <a:t>20 Commercial Site Plans reviewed by the Planning Commission in 2021.</a:t>
            </a:r>
          </a:p>
          <a:p>
            <a:pPr lvl="1"/>
            <a:r>
              <a:rPr lang="en-US" dirty="0" smtClean="0"/>
              <a:t>The most since our digital logbook started in 1998.</a:t>
            </a:r>
          </a:p>
          <a:p>
            <a:r>
              <a:rPr lang="en-US" dirty="0" smtClean="0"/>
              <a:t>These Site Plans included:</a:t>
            </a:r>
          </a:p>
          <a:p>
            <a:pPr lvl="1"/>
            <a:r>
              <a:rPr lang="en-US" dirty="0" smtClean="0"/>
              <a:t>New Family Security Credit Union Office</a:t>
            </a:r>
          </a:p>
          <a:p>
            <a:pPr lvl="1"/>
            <a:r>
              <a:rPr lang="en-US" dirty="0" smtClean="0"/>
              <a:t>Crunch Fitness (with additional retail space)</a:t>
            </a:r>
          </a:p>
          <a:p>
            <a:pPr lvl="1"/>
            <a:r>
              <a:rPr lang="en-US" dirty="0" smtClean="0"/>
              <a:t>Hernandez Fitness Center</a:t>
            </a:r>
          </a:p>
          <a:p>
            <a:pPr lvl="1"/>
            <a:r>
              <a:rPr lang="en-US" dirty="0" smtClean="0"/>
              <a:t>Watercress Car Wash</a:t>
            </a:r>
          </a:p>
          <a:p>
            <a:pPr lvl="1"/>
            <a:r>
              <a:rPr lang="en-US" dirty="0" smtClean="0"/>
              <a:t>A Distribution Center on Bibb Garrett Rd</a:t>
            </a:r>
          </a:p>
          <a:p>
            <a:pPr lvl="1"/>
            <a:r>
              <a:rPr lang="en-US" dirty="0" smtClean="0"/>
              <a:t>Culver’s Restaurant</a:t>
            </a:r>
          </a:p>
          <a:p>
            <a:pPr lvl="1"/>
            <a:r>
              <a:rPr lang="en-US" dirty="0" err="1" smtClean="0"/>
              <a:t>Renasant</a:t>
            </a:r>
            <a:r>
              <a:rPr lang="en-US" dirty="0" smtClean="0"/>
              <a:t> Bank</a:t>
            </a:r>
          </a:p>
          <a:p>
            <a:pPr lvl="1"/>
            <a:r>
              <a:rPr lang="en-US" dirty="0" smtClean="0"/>
              <a:t>Valvoline Oil Change</a:t>
            </a:r>
          </a:p>
          <a:p>
            <a:pPr lvl="1"/>
            <a:r>
              <a:rPr lang="en-US" dirty="0" smtClean="0"/>
              <a:t>Windmill Beverages</a:t>
            </a:r>
          </a:p>
          <a:p>
            <a:pPr lvl="1"/>
            <a:r>
              <a:rPr lang="en-US" dirty="0" err="1" smtClean="0"/>
              <a:t>Huracan</a:t>
            </a:r>
            <a:r>
              <a:rPr lang="en-US" dirty="0" smtClean="0"/>
              <a:t> FC Soccer Complex</a:t>
            </a:r>
          </a:p>
          <a:p>
            <a:pPr lvl="1"/>
            <a:endParaRPr lang="en-US"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8552689" y="0"/>
            <a:ext cx="3639311" cy="1819656"/>
          </a:xfrm>
          <a:prstGeom prst="rect">
            <a:avLst/>
          </a:prstGeom>
        </p:spPr>
      </p:pic>
      <p:pic>
        <p:nvPicPr>
          <p:cNvPr id="5" name="Picture 4"/>
          <p:cNvPicPr>
            <a:picLocks noChangeAspect="1"/>
          </p:cNvPicPr>
          <p:nvPr/>
        </p:nvPicPr>
        <p:blipFill>
          <a:blip r:embed="rId4"/>
          <a:stretch>
            <a:fillRect/>
          </a:stretch>
        </p:blipFill>
        <p:spPr>
          <a:xfrm>
            <a:off x="6814868" y="3752850"/>
            <a:ext cx="5100312" cy="2829017"/>
          </a:xfrm>
          <a:prstGeom prst="rect">
            <a:avLst/>
          </a:prstGeom>
        </p:spPr>
      </p:pic>
    </p:spTree>
    <p:extLst>
      <p:ext uri="{BB962C8B-B14F-4D97-AF65-F5344CB8AC3E}">
        <p14:creationId xmlns:p14="http://schemas.microsoft.com/office/powerpoint/2010/main" val="3899890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Residential Development</a:t>
            </a:r>
            <a:endParaRPr lang="en-US" dirty="0"/>
          </a:p>
        </p:txBody>
      </p:sp>
      <p:sp>
        <p:nvSpPr>
          <p:cNvPr id="3" name="Content Placeholder 2"/>
          <p:cNvSpPr>
            <a:spLocks noGrp="1"/>
          </p:cNvSpPr>
          <p:nvPr>
            <p:ph idx="1"/>
          </p:nvPr>
        </p:nvSpPr>
        <p:spPr>
          <a:xfrm>
            <a:off x="443795" y="2077112"/>
            <a:ext cx="7276847" cy="4206240"/>
          </a:xfrm>
        </p:spPr>
        <p:txBody>
          <a:bodyPr>
            <a:normAutofit/>
          </a:bodyPr>
          <a:lstStyle/>
          <a:p>
            <a:r>
              <a:rPr lang="en-US" dirty="0" smtClean="0"/>
              <a:t>Related to multiple objectives in Quality Place and Advancing Our Prosperity</a:t>
            </a:r>
          </a:p>
          <a:p>
            <a:r>
              <a:rPr lang="en-US" dirty="0" smtClean="0"/>
              <a:t>Subdivisions reviewed and accepted by the Planning Commission in 2021 included over 600 lots.</a:t>
            </a:r>
          </a:p>
          <a:p>
            <a:pPr lvl="1"/>
            <a:r>
              <a:rPr lang="en-US" dirty="0" smtClean="0"/>
              <a:t>The total over the past 2 years is now approximately 900 lots.</a:t>
            </a:r>
          </a:p>
          <a:p>
            <a:r>
              <a:rPr lang="en-US" dirty="0" smtClean="0"/>
              <a:t>The homes built in the new subdivisions will range from townhomes to large homes on estate-sized lots and even a few riverfront properties.</a:t>
            </a:r>
          </a:p>
          <a:p>
            <a:r>
              <a:rPr lang="en-US" dirty="0" smtClean="0"/>
              <a:t>Two new subdivisions, totaling about 77 acres were annexed into the City in the past year.</a:t>
            </a:r>
            <a:endParaRPr lang="en-US"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8552689" y="0"/>
            <a:ext cx="3639311" cy="181965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0845" y="2077112"/>
            <a:ext cx="3367177" cy="4489569"/>
          </a:xfrm>
          <a:prstGeom prst="rect">
            <a:avLst/>
          </a:prstGeom>
        </p:spPr>
      </p:pic>
    </p:spTree>
    <p:extLst>
      <p:ext uri="{BB962C8B-B14F-4D97-AF65-F5344CB8AC3E}">
        <p14:creationId xmlns:p14="http://schemas.microsoft.com/office/powerpoint/2010/main" val="502247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532" y="-6463"/>
            <a:ext cx="11306175" cy="6864463"/>
          </a:xfrm>
          <a:prstGeom prst="rect">
            <a:avLst/>
          </a:prstGeom>
        </p:spPr>
      </p:pic>
    </p:spTree>
    <p:extLst>
      <p:ext uri="{BB962C8B-B14F-4D97-AF65-F5344CB8AC3E}">
        <p14:creationId xmlns:p14="http://schemas.microsoft.com/office/powerpoint/2010/main" val="26273303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Downtown Development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QP 6.1 Facilitate Downtown Development and PR 4.4 Facilitate Downtown Housing Development</a:t>
            </a:r>
          </a:p>
          <a:p>
            <a:r>
              <a:rPr lang="en-US" dirty="0" smtClean="0"/>
              <a:t>Current developments:</a:t>
            </a:r>
          </a:p>
          <a:p>
            <a:pPr lvl="1"/>
            <a:r>
              <a:rPr lang="en-US" dirty="0" smtClean="0"/>
              <a:t>Fairfield Inn Hotel at Moulton St and 2</a:t>
            </a:r>
            <a:r>
              <a:rPr lang="en-US" baseline="30000" dirty="0" smtClean="0"/>
              <a:t>nd</a:t>
            </a:r>
            <a:r>
              <a:rPr lang="en-US" dirty="0" smtClean="0"/>
              <a:t> Ave announced</a:t>
            </a:r>
          </a:p>
          <a:p>
            <a:pPr lvl="1"/>
            <a:r>
              <a:rPr lang="en-US" dirty="0" smtClean="0"/>
              <a:t>Downtown Parking deck to serve hotel and add 150 public spaces</a:t>
            </a:r>
          </a:p>
          <a:p>
            <a:pPr lvl="1"/>
            <a:r>
              <a:rPr lang="en-US" dirty="0" smtClean="0"/>
              <a:t>Alabama Center for the Arts Dormitories</a:t>
            </a:r>
          </a:p>
          <a:p>
            <a:pPr lvl="1"/>
            <a:r>
              <a:rPr lang="en-US" dirty="0" err="1" smtClean="0"/>
              <a:t>Renasant</a:t>
            </a:r>
            <a:r>
              <a:rPr lang="en-US" dirty="0" smtClean="0"/>
              <a:t> Bank</a:t>
            </a:r>
          </a:p>
          <a:p>
            <a:pPr lvl="1"/>
            <a:r>
              <a:rPr lang="en-US" dirty="0" smtClean="0"/>
              <a:t>McGhee Square Townhomes</a:t>
            </a:r>
          </a:p>
          <a:p>
            <a:r>
              <a:rPr lang="en-US" dirty="0" smtClean="0"/>
              <a:t>Future developments:</a:t>
            </a:r>
          </a:p>
          <a:p>
            <a:pPr lvl="1"/>
            <a:r>
              <a:rPr lang="en-US" dirty="0" smtClean="0"/>
              <a:t>Possibly a new rec center and development of the Decatur Downtown Commons</a:t>
            </a:r>
          </a:p>
          <a:p>
            <a:pPr lvl="1"/>
            <a:r>
              <a:rPr lang="en-US" dirty="0" smtClean="0"/>
              <a:t>Additional residential development downtown has been discussed</a:t>
            </a:r>
          </a:p>
          <a:p>
            <a:pPr lvl="2"/>
            <a:r>
              <a:rPr lang="en-US" dirty="0" smtClean="0"/>
              <a:t>Upscale apartments</a:t>
            </a:r>
          </a:p>
          <a:p>
            <a:pPr lvl="2"/>
            <a:r>
              <a:rPr lang="en-US" dirty="0" smtClean="0"/>
              <a:t>Mixed-use developments</a:t>
            </a:r>
          </a:p>
          <a:p>
            <a:endParaRPr lang="en-US" dirty="0" smtClean="0"/>
          </a:p>
          <a:p>
            <a:endParaRPr lang="en-US"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8552689" y="0"/>
            <a:ext cx="3639311" cy="1819656"/>
          </a:xfrm>
          <a:prstGeom prst="rect">
            <a:avLst/>
          </a:prstGeom>
        </p:spPr>
      </p:pic>
    </p:spTree>
    <p:extLst>
      <p:ext uri="{BB962C8B-B14F-4D97-AF65-F5344CB8AC3E}">
        <p14:creationId xmlns:p14="http://schemas.microsoft.com/office/powerpoint/2010/main" val="10557208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Highway 20 Development</a:t>
            </a:r>
            <a:endParaRPr lang="en-US" dirty="0"/>
          </a:p>
        </p:txBody>
      </p:sp>
      <p:sp>
        <p:nvSpPr>
          <p:cNvPr id="3" name="Content Placeholder 2"/>
          <p:cNvSpPr>
            <a:spLocks noGrp="1"/>
          </p:cNvSpPr>
          <p:nvPr>
            <p:ph sz="half" idx="1"/>
          </p:nvPr>
        </p:nvSpPr>
        <p:spPr/>
        <p:txBody>
          <a:bodyPr/>
          <a:lstStyle/>
          <a:p>
            <a:endParaRPr lang="en-US" dirty="0" smtClean="0"/>
          </a:p>
          <a:p>
            <a:endParaRPr lang="en-US" dirty="0"/>
          </a:p>
        </p:txBody>
      </p:sp>
      <p:sp>
        <p:nvSpPr>
          <p:cNvPr id="8" name="Content Placeholder 7"/>
          <p:cNvSpPr>
            <a:spLocks noGrp="1"/>
          </p:cNvSpPr>
          <p:nvPr>
            <p:ph sz="half" idx="2"/>
          </p:nvPr>
        </p:nvSpPr>
        <p:spPr>
          <a:xfrm>
            <a:off x="455915" y="2103832"/>
            <a:ext cx="5830586" cy="4206240"/>
          </a:xfrm>
        </p:spPr>
        <p:txBody>
          <a:bodyPr/>
          <a:lstStyle/>
          <a:p>
            <a:r>
              <a:rPr lang="en-US" dirty="0" smtClean="0"/>
              <a:t>PR 4.2 Facilitate North of the River Development. </a:t>
            </a:r>
          </a:p>
          <a:p>
            <a:r>
              <a:rPr lang="en-US" dirty="0" smtClean="0"/>
              <a:t>The Highway 20 Corridor is primed for development.</a:t>
            </a:r>
          </a:p>
          <a:p>
            <a:pPr lvl="1"/>
            <a:r>
              <a:rPr lang="en-US" dirty="0" smtClean="0"/>
              <a:t>The Mazda-Toyota plant opened in September.</a:t>
            </a:r>
          </a:p>
          <a:p>
            <a:pPr lvl="1"/>
            <a:r>
              <a:rPr lang="en-US" dirty="0" smtClean="0"/>
              <a:t>The new overpass is under construction.</a:t>
            </a:r>
          </a:p>
          <a:p>
            <a:pPr lvl="1"/>
            <a:r>
              <a:rPr lang="en-US" dirty="0" smtClean="0"/>
              <a:t>A new distribution center is nearing completion on Bibb Garrett Rd West of I-65.</a:t>
            </a:r>
          </a:p>
          <a:p>
            <a:pPr lvl="1"/>
            <a:r>
              <a:rPr lang="en-US" dirty="0" smtClean="0"/>
              <a:t>Road improvements and utilities projects are being planned to further enable development.</a:t>
            </a:r>
            <a:endParaRPr lang="en-US"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8552689" y="0"/>
            <a:ext cx="3639311" cy="1819656"/>
          </a:xfrm>
          <a:prstGeom prst="rect">
            <a:avLst/>
          </a:prstGeom>
        </p:spPr>
      </p:pic>
      <p:pic>
        <p:nvPicPr>
          <p:cNvPr id="5" name="Picture 4"/>
          <p:cNvPicPr>
            <a:picLocks noChangeAspect="1"/>
          </p:cNvPicPr>
          <p:nvPr/>
        </p:nvPicPr>
        <p:blipFill>
          <a:blip r:embed="rId4"/>
          <a:stretch>
            <a:fillRect/>
          </a:stretch>
        </p:blipFill>
        <p:spPr>
          <a:xfrm>
            <a:off x="7150229" y="4023809"/>
            <a:ext cx="4385744" cy="2494392"/>
          </a:xfrm>
          <a:prstGeom prst="rect">
            <a:avLst/>
          </a:prstGeom>
        </p:spPr>
      </p:pic>
      <p:pic>
        <p:nvPicPr>
          <p:cNvPr id="6" name="Picture 5"/>
          <p:cNvPicPr>
            <a:picLocks noChangeAspect="1"/>
          </p:cNvPicPr>
          <p:nvPr/>
        </p:nvPicPr>
        <p:blipFill>
          <a:blip r:embed="rId5"/>
          <a:stretch>
            <a:fillRect/>
          </a:stretch>
        </p:blipFill>
        <p:spPr>
          <a:xfrm>
            <a:off x="6489845" y="2116240"/>
            <a:ext cx="2313690" cy="1714932"/>
          </a:xfrm>
          <a:prstGeom prst="rect">
            <a:avLst/>
          </a:prstGeom>
        </p:spPr>
      </p:pic>
      <p:pic>
        <p:nvPicPr>
          <p:cNvPr id="7" name="Picture 6"/>
          <p:cNvPicPr>
            <a:picLocks noChangeAspect="1"/>
          </p:cNvPicPr>
          <p:nvPr/>
        </p:nvPicPr>
        <p:blipFill>
          <a:blip r:embed="rId6"/>
          <a:stretch>
            <a:fillRect/>
          </a:stretch>
        </p:blipFill>
        <p:spPr>
          <a:xfrm>
            <a:off x="8803535" y="2116240"/>
            <a:ext cx="3168657" cy="1716836"/>
          </a:xfrm>
          <a:prstGeom prst="rect">
            <a:avLst/>
          </a:prstGeom>
        </p:spPr>
      </p:pic>
    </p:spTree>
    <p:extLst>
      <p:ext uri="{BB962C8B-B14F-4D97-AF65-F5344CB8AC3E}">
        <p14:creationId xmlns:p14="http://schemas.microsoft.com/office/powerpoint/2010/main" val="3032492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Zoning Ordinance Rewrite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QP 1.1 Reform the City’s zoning and land development codes</a:t>
            </a:r>
          </a:p>
          <a:p>
            <a:pPr lvl="1"/>
            <a:r>
              <a:rPr lang="en-US" dirty="0" smtClean="0"/>
              <a:t>QP 2.5, 3.1, 5.1-5.4, 9.2; MO 1.2, 2.3; PR 4.1; VI 3.1</a:t>
            </a:r>
          </a:p>
          <a:p>
            <a:r>
              <a:rPr lang="en-US" dirty="0" smtClean="0"/>
              <a:t>The Zoning Ordinance touches on many objectives throughout the plan.</a:t>
            </a:r>
          </a:p>
          <a:p>
            <a:r>
              <a:rPr lang="en-US" dirty="0" smtClean="0"/>
              <a:t>Progress made in 2021:</a:t>
            </a:r>
          </a:p>
          <a:p>
            <a:pPr lvl="1"/>
            <a:r>
              <a:rPr lang="en-US" dirty="0" smtClean="0"/>
              <a:t>Module 2 Public Review Document was completed.</a:t>
            </a:r>
          </a:p>
          <a:p>
            <a:pPr lvl="1"/>
            <a:r>
              <a:rPr lang="en-US" dirty="0" smtClean="0"/>
              <a:t>The Planning Staff reviewed the document.</a:t>
            </a:r>
          </a:p>
          <a:p>
            <a:pPr lvl="1"/>
            <a:r>
              <a:rPr lang="en-US" dirty="0" smtClean="0"/>
              <a:t>The Zoning Rewrite Steering Committee reviewed, added comments, and met in August 2021.</a:t>
            </a:r>
          </a:p>
          <a:p>
            <a:r>
              <a:rPr lang="en-US" dirty="0" smtClean="0"/>
              <a:t>Next steps:</a:t>
            </a:r>
          </a:p>
          <a:p>
            <a:pPr lvl="1"/>
            <a:r>
              <a:rPr lang="en-US" dirty="0" smtClean="0"/>
              <a:t>Prepare final document.</a:t>
            </a:r>
          </a:p>
          <a:p>
            <a:pPr lvl="1"/>
            <a:r>
              <a:rPr lang="en-US" dirty="0" smtClean="0"/>
              <a:t>Hold a public meeting.</a:t>
            </a:r>
          </a:p>
          <a:p>
            <a:pPr lvl="1"/>
            <a:r>
              <a:rPr lang="en-US" dirty="0" smtClean="0"/>
              <a:t>Get approval from Planning Commission and City Council.</a:t>
            </a:r>
          </a:p>
          <a:p>
            <a:pPr lvl="1"/>
            <a:r>
              <a:rPr lang="en-US" dirty="0" smtClean="0"/>
              <a:t>Goal of Summer 2022 for adoption of the new ordinance.</a:t>
            </a:r>
            <a:endParaRPr lang="en-US"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8552689" y="0"/>
            <a:ext cx="3639311" cy="1819656"/>
          </a:xfrm>
          <a:prstGeom prst="rect">
            <a:avLst/>
          </a:prstGeom>
        </p:spPr>
      </p:pic>
    </p:spTree>
    <p:extLst>
      <p:ext uri="{BB962C8B-B14F-4D97-AF65-F5344CB8AC3E}">
        <p14:creationId xmlns:p14="http://schemas.microsoft.com/office/powerpoint/2010/main" val="27937718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Improving our mobility</a:t>
            </a:r>
            <a:endParaRPr lang="en-US" dirty="0"/>
          </a:p>
        </p:txBody>
      </p:sp>
      <p:sp>
        <p:nvSpPr>
          <p:cNvPr id="3" name="Content Placeholder 2"/>
          <p:cNvSpPr>
            <a:spLocks noGrp="1"/>
          </p:cNvSpPr>
          <p:nvPr>
            <p:ph idx="1"/>
          </p:nvPr>
        </p:nvSpPr>
        <p:spPr/>
        <p:txBody>
          <a:bodyPr>
            <a:normAutofit fontScale="85000" lnSpcReduction="20000"/>
          </a:bodyPr>
          <a:lstStyle/>
          <a:p>
            <a:r>
              <a:rPr lang="en-US" dirty="0"/>
              <a:t>MO Objective 1: Design street improvements to balance mobility, accessibility, land use, and desired development character; and MO Objective 2: Improve the appearance and condition of the City’s streets</a:t>
            </a:r>
          </a:p>
          <a:p>
            <a:pPr lvl="1"/>
            <a:r>
              <a:rPr lang="en-US" dirty="0" smtClean="0"/>
              <a:t>The City Council approved a contract with </a:t>
            </a:r>
            <a:r>
              <a:rPr lang="en-US" dirty="0" err="1" smtClean="0"/>
              <a:t>Volkert</a:t>
            </a:r>
            <a:r>
              <a:rPr lang="en-US" dirty="0" smtClean="0"/>
              <a:t> for engineering and design on the 6</a:t>
            </a:r>
            <a:r>
              <a:rPr lang="en-US" baseline="30000" dirty="0" smtClean="0"/>
              <a:t>th</a:t>
            </a:r>
            <a:r>
              <a:rPr lang="en-US" dirty="0" smtClean="0"/>
              <a:t> Ave Improvement Project.</a:t>
            </a:r>
          </a:p>
          <a:p>
            <a:r>
              <a:rPr lang="en-US" dirty="0" smtClean="0"/>
              <a:t>MO Objective 3: Increase efforts to make the city more walkable and bike friendly</a:t>
            </a:r>
          </a:p>
          <a:p>
            <a:pPr lvl="1"/>
            <a:r>
              <a:rPr lang="en-US" dirty="0" smtClean="0"/>
              <a:t>MO 3.1 - The </a:t>
            </a:r>
            <a:r>
              <a:rPr lang="en-US" dirty="0"/>
              <a:t>Engineering Department continues to allocate $100,000 each year to sidewalk repair. They have a prioritized list of curb ramps that need to be repaired and use that funding to do repairs in the highest priority areas.</a:t>
            </a:r>
            <a:r>
              <a:rPr lang="en-US" dirty="0"/>
              <a:t> </a:t>
            </a:r>
            <a:endParaRPr lang="en-US" dirty="0" smtClean="0"/>
          </a:p>
          <a:p>
            <a:pPr lvl="1"/>
            <a:r>
              <a:rPr lang="en-US" dirty="0" smtClean="0"/>
              <a:t>MO 3.2 – DMCT is working with Alta and the Singing River Trail on new brochures and vision board for the urban trail system which will show suggested improvements.</a:t>
            </a:r>
          </a:p>
          <a:p>
            <a:pPr lvl="1"/>
            <a:r>
              <a:rPr lang="en-US" dirty="0" smtClean="0"/>
              <a:t>MO 3.4 – DMCT is working with a company to develop interactive maps for the urban trail system that will also highlight nearby attractions. The maps will increase awareness and provide information for urban trail users.</a:t>
            </a:r>
          </a:p>
          <a:p>
            <a:r>
              <a:rPr lang="en-US" dirty="0" smtClean="0"/>
              <a:t>MO 6.1 Plan for a new bridge</a:t>
            </a:r>
          </a:p>
          <a:p>
            <a:pPr lvl="1"/>
            <a:r>
              <a:rPr lang="en-US" dirty="0" smtClean="0"/>
              <a:t>The city continues to seek funding for another river crossing west of the current bridge on Highway 31. The City has hired a lobbyist to assist in the search for funding for the project.</a:t>
            </a:r>
          </a:p>
          <a:p>
            <a:endParaRPr lang="en-US" dirty="0" smtClean="0"/>
          </a:p>
          <a:p>
            <a:pPr lvl="1"/>
            <a:endParaRPr lang="en-US"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8552689" y="0"/>
            <a:ext cx="3639311" cy="1819656"/>
          </a:xfrm>
          <a:prstGeom prst="rect">
            <a:avLst/>
          </a:prstGeom>
        </p:spPr>
      </p:pic>
    </p:spTree>
    <p:extLst>
      <p:ext uri="{BB962C8B-B14F-4D97-AF65-F5344CB8AC3E}">
        <p14:creationId xmlns:p14="http://schemas.microsoft.com/office/powerpoint/2010/main" val="21380173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Improving our mobility</a:t>
            </a:r>
            <a:endParaRPr lang="en-US" dirty="0"/>
          </a:p>
        </p:txBody>
      </p:sp>
      <p:sp>
        <p:nvSpPr>
          <p:cNvPr id="3" name="Content Placeholder 2"/>
          <p:cNvSpPr>
            <a:spLocks noGrp="1"/>
          </p:cNvSpPr>
          <p:nvPr>
            <p:ph idx="1"/>
          </p:nvPr>
        </p:nvSpPr>
        <p:spPr/>
        <p:txBody>
          <a:bodyPr>
            <a:normAutofit/>
          </a:bodyPr>
          <a:lstStyle/>
          <a:p>
            <a:endParaRPr lang="en-US" dirty="0" smtClean="0"/>
          </a:p>
          <a:p>
            <a:pPr lvl="1"/>
            <a:endParaRPr lang="en-US"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8552689" y="0"/>
            <a:ext cx="3639311" cy="1819656"/>
          </a:xfrm>
          <a:prstGeom prst="rect">
            <a:avLst/>
          </a:prstGeom>
        </p:spPr>
      </p:pic>
      <p:pic>
        <p:nvPicPr>
          <p:cNvPr id="5" name="Picture 4"/>
          <p:cNvPicPr>
            <a:picLocks noChangeAspect="1"/>
          </p:cNvPicPr>
          <p:nvPr/>
        </p:nvPicPr>
        <p:blipFill>
          <a:blip r:embed="rId4"/>
          <a:stretch>
            <a:fillRect/>
          </a:stretch>
        </p:blipFill>
        <p:spPr>
          <a:xfrm>
            <a:off x="2654195" y="2011680"/>
            <a:ext cx="6881528" cy="4601539"/>
          </a:xfrm>
          <a:prstGeom prst="rect">
            <a:avLst/>
          </a:prstGeom>
        </p:spPr>
      </p:pic>
    </p:spTree>
    <p:extLst>
      <p:ext uri="{BB962C8B-B14F-4D97-AF65-F5344CB8AC3E}">
        <p14:creationId xmlns:p14="http://schemas.microsoft.com/office/powerpoint/2010/main" val="21142151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TM03090430[[fn=Banded]]</Template>
  <TotalTime>3108</TotalTime>
  <Words>1241</Words>
  <Application>Microsoft Office PowerPoint</Application>
  <PresentationFormat>Widescreen</PresentationFormat>
  <Paragraphs>118</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Corbel</vt:lpstr>
      <vt:lpstr>Franklin Gothic Demi</vt:lpstr>
      <vt:lpstr>Wingdings</vt:lpstr>
      <vt:lpstr>Banded</vt:lpstr>
      <vt:lpstr>One Decatur 2022 Annual Update</vt:lpstr>
      <vt:lpstr>Commercial Development</vt:lpstr>
      <vt:lpstr>Residential Development</vt:lpstr>
      <vt:lpstr>PowerPoint Presentation</vt:lpstr>
      <vt:lpstr>Downtown Development</vt:lpstr>
      <vt:lpstr>Highway 20 Development</vt:lpstr>
      <vt:lpstr>Zoning Ordinance Rewrite</vt:lpstr>
      <vt:lpstr>Improving our mobility</vt:lpstr>
      <vt:lpstr>Improving our mobility</vt:lpstr>
      <vt:lpstr>Other Updates</vt:lpstr>
      <vt:lpstr>Other Updates</vt:lpstr>
      <vt:lpstr>Overall Status of objectives</vt:lpstr>
      <vt:lpstr>Re-evaluate future land use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Decatur 2022 Annual Update</dc:title>
  <dc:creator>Hilley,Jimmy R</dc:creator>
  <cp:lastModifiedBy>Hilley,Jimmy R</cp:lastModifiedBy>
  <cp:revision>41</cp:revision>
  <dcterms:created xsi:type="dcterms:W3CDTF">2021-12-23T16:14:46Z</dcterms:created>
  <dcterms:modified xsi:type="dcterms:W3CDTF">2022-01-14T15:05:12Z</dcterms:modified>
</cp:coreProperties>
</file>